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9" r:id="rId6"/>
    <p:sldId id="257" r:id="rId7"/>
    <p:sldId id="258" r:id="rId8"/>
  </p:sldIdLst>
  <p:sldSz cx="12192000" cy="6858000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4" roundtripDataSignature="AMtx7mh3YP3xexYcFoahXa2ehi0H5V4Z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0C28AC-D840-40C6-AAB0-BDC660CF06A1}" v="5" dt="2024-12-07T03:20:58.0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73621" autoAdjust="0"/>
  </p:normalViewPr>
  <p:slideViewPr>
    <p:cSldViewPr snapToGrid="0">
      <p:cViewPr varScale="1">
        <p:scale>
          <a:sx n="114" d="100"/>
          <a:sy n="114" d="100"/>
        </p:scale>
        <p:origin x="300" y="108"/>
      </p:cViewPr>
      <p:guideLst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-2777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34" Type="http://customschemas.google.com/relationships/presentationmetadata" Target="metadata"/><Relationship Id="rId7" Type="http://schemas.openxmlformats.org/officeDocument/2006/relationships/slide" Target="slides/slide3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36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If you write this presentation in another language, make sure to </a:t>
            </a:r>
            <a:endParaRPr dirty="0"/>
          </a:p>
        </p:txBody>
      </p:sp>
      <p:sp>
        <p:nvSpPr>
          <p:cNvPr id="193" name="Google Shape;1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" name="Google Shape;16;p22"/>
          <p:cNvSpPr/>
          <p:nvPr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2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22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22;p22"/>
          <p:cNvCxnSpPr/>
          <p:nvPr/>
        </p:nvCxnSpPr>
        <p:spPr>
          <a:xfrm>
            <a:off x="846746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B45F4576-0280-9ABD-3693-C3C51E11FA1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905699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7" name="Google Shape;27;p2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48" name="Google Shape;148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8"/>
          <p:cNvSpPr/>
          <p:nvPr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38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8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2" name="Google Shape;152;p38"/>
          <p:cNvSpPr txBox="1"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3" name="Google Shape;153;p38"/>
          <p:cNvSpPr txBox="1">
            <a:spLocks noGrp="1"/>
          </p:cNvSpPr>
          <p:nvPr>
            <p:ph type="body" idx="2"/>
          </p:nvPr>
        </p:nvSpPr>
        <p:spPr>
          <a:xfrm>
            <a:off x="6096000" y="5783535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4" name="Google Shape;154;p38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38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 t="4555"/>
          <a:stretch/>
        </p:blipFill>
        <p:spPr>
          <a:xfrm>
            <a:off x="0" y="1078173"/>
            <a:ext cx="12192000" cy="578324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/>
          <p:nvPr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39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9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2" name="Google Shape;162;p39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4" name="Google Shape;164;p39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39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2)">
  <p:cSld name="Last slide (option 2)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9" name="Google Shape;169;p40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0" name="Google Shape;170;p40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1" name="Google Shape;171;p40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and Object">
  <p:cSld name="Content and Objec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4" name="Google Shape;174;p41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5" name="Google Shape;175;p41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Google Shape;176;p41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7" name="Google Shape;177;p41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0" name="Google Shape;180;p4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1" name="Google Shape;181;p4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21" descr="European Commission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033852" y="6045988"/>
            <a:ext cx="1715733" cy="45042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F331827D-67AB-BC45-5244-975836C82E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Circular Economy in the EU </a:t>
            </a:r>
            <a:r>
              <a:rPr lang="en-US" sz="28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– </a:t>
            </a:r>
            <a:r>
              <a:rPr lang="en-US" sz="2800" i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driven by innovation, indispensable for decarbonization and economic security</a:t>
            </a:r>
            <a:endParaRPr sz="2800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9" name="Google Shape;189;p1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b="1" dirty="0"/>
              <a:t>EU-Japan Centre for Industrial Cooperation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dirty="0"/>
              <a:t>10</a:t>
            </a:r>
            <a:r>
              <a:rPr lang="en-US" baseline="30000" dirty="0"/>
              <a:t>th</a:t>
            </a:r>
            <a:r>
              <a:rPr lang="en-US" dirty="0"/>
              <a:t> of December 2024, Tokyo/Brussels</a:t>
            </a:r>
            <a:endParaRPr dirty="0"/>
          </a:p>
        </p:txBody>
      </p:sp>
      <p:sp>
        <p:nvSpPr>
          <p:cNvPr id="190" name="Google Shape;190;p1"/>
          <p:cNvSpPr txBox="1">
            <a:spLocks noGrp="1"/>
          </p:cNvSpPr>
          <p:nvPr>
            <p:ph type="body" idx="2"/>
          </p:nvPr>
        </p:nvSpPr>
        <p:spPr>
          <a:xfrm>
            <a:off x="5461686" y="5557903"/>
            <a:ext cx="5674627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en-US" dirty="0"/>
              <a:t>Aurel CIOBANU-DORDEA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en-US" dirty="0"/>
              <a:t>Director for Circular Economy – DG ENV</a:t>
            </a:r>
          </a:p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en-US" dirty="0"/>
              <a:t>European Commission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7342D94-51C0-31B5-8110-2098036A8D2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</p:spPr>
        <p:txBody>
          <a:bodyPr wrap="square" anchor="ctr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GB" smtClean="0"/>
              <a:pPr marL="0" lvl="0" indent="0" rtl="0">
                <a:spcBef>
                  <a:spcPts val="0"/>
                </a:spcBef>
                <a:spcAft>
                  <a:spcPts val="600"/>
                </a:spcAft>
                <a:buNone/>
              </a:pPr>
              <a:t>2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FC8C82-343C-919E-658F-2563057DE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Circular Economy Action Plan 2.0 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537B2919-8B7D-48F6-8D5A-57CC43898E8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455717"/>
            <a:ext cx="7094220" cy="4352544"/>
          </a:xfrm>
        </p:spPr>
        <p:txBody>
          <a:bodyPr anchor="t">
            <a:normAutofit/>
          </a:bodyPr>
          <a:lstStyle/>
          <a:p>
            <a:pPr marL="76200" indent="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r>
              <a:rPr lang="en-US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Novel features</a:t>
            </a:r>
          </a:p>
          <a:p>
            <a:pPr marL="76200" indent="0"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Arial"/>
              <a:buNone/>
            </a:pPr>
            <a:endParaRPr lang="en-US" b="0" i="0" u="none" strike="noStrike" cap="none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Life-cycle approach starting from the design of products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Target material streams of high impact on consumption and waste generation – plastics, textiles, electronics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More uniform rules for a more cohesive Single Market in Europe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ACD3D6-5C5F-2E82-F67B-8293DFEDD7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86" r="10559" b="-1"/>
          <a:stretch/>
        </p:blipFill>
        <p:spPr>
          <a:xfrm>
            <a:off x="8313420" y="1455717"/>
            <a:ext cx="3040379" cy="4352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660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en-GB"/>
              <a:pPr marL="0" lvl="0" indent="0" rtl="0">
                <a:spcBef>
                  <a:spcPts val="0"/>
                </a:spcBef>
                <a:spcAft>
                  <a:spcPts val="600"/>
                </a:spcAft>
                <a:buNone/>
              </a:pPr>
              <a:t>3</a:t>
            </a:fld>
            <a:endParaRPr lang="en-US"/>
          </a:p>
        </p:txBody>
      </p:sp>
      <p:sp>
        <p:nvSpPr>
          <p:cNvPr id="195" name="Google Shape;195;p2"/>
          <p:cNvSpPr txBox="1"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</p:spPr>
        <p:txBody>
          <a:bodyPr spcFirstLastPara="1" wrap="square" lIns="91425" tIns="45700" rIns="91425" bIns="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GB" dirty="0"/>
              <a:t>Recent regulatory developments</a:t>
            </a: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7BB916-89B0-7813-B39B-544153EDA29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8200" y="1455717"/>
            <a:ext cx="7094220" cy="4352544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Batteries Regulation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endParaRPr lang="en-US" sz="2000" b="0" i="0" u="none" strike="noStrike" cap="none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Packaging Regulation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endParaRPr lang="en-US" sz="2000" b="0" i="0" u="none" strike="noStrike" cap="none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Waste Shipments Regulation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endParaRPr lang="en-US" sz="2000" b="0" i="0" u="none" strike="noStrike" cap="none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b="0" i="0" u="none" strike="noStrike" cap="none" dirty="0" err="1">
                <a:solidFill>
                  <a:schemeClr val="accent2">
                    <a:lumMod val="50000"/>
                  </a:schemeClr>
                </a:solidFill>
              </a:rPr>
              <a:t>Ecodesign</a:t>
            </a:r>
            <a:r>
              <a:rPr lang="en-US" sz="2000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 for Sustainable Products Regulation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endParaRPr lang="en-US" sz="2000" b="0" i="0" u="none" strike="noStrike" cap="none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Regulation enhancing circularity in the automotive sector (pending)</a:t>
            </a: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endParaRPr lang="en-US" sz="2000" b="0" i="0" u="none" strike="noStrike" cap="none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en-US" sz="2000" b="0" i="0" u="none" strike="noStrike" cap="none" dirty="0">
                <a:solidFill>
                  <a:schemeClr val="accent2">
                    <a:lumMod val="50000"/>
                  </a:schemeClr>
                </a:solidFill>
              </a:rPr>
              <a:t>Extended producer responsibility rules for textiles (pending)</a:t>
            </a:r>
          </a:p>
        </p:txBody>
      </p:sp>
      <p:pic>
        <p:nvPicPr>
          <p:cNvPr id="10" name="Picture 9" descr="A yellow lightning bolt in a circle&#10;&#10;Description automatically generated">
            <a:extLst>
              <a:ext uri="{FF2B5EF4-FFF2-40B4-BE49-F238E27FC236}">
                <a16:creationId xmlns:a16="http://schemas.microsoft.com/office/drawing/2014/main" id="{82A2F720-0383-0330-809C-CF0E76E8EF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8" r="11847" b="-1"/>
          <a:stretch/>
        </p:blipFill>
        <p:spPr>
          <a:xfrm>
            <a:off x="8377881" y="1455717"/>
            <a:ext cx="2975918" cy="4352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sp>
        <p:nvSpPr>
          <p:cNvPr id="226" name="Google Shape;226;p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GB" dirty="0"/>
              <a:t>What to expect in the new EU political cycle?</a:t>
            </a:r>
            <a:endParaRPr dirty="0"/>
          </a:p>
        </p:txBody>
      </p:sp>
      <p:sp>
        <p:nvSpPr>
          <p:cNvPr id="227" name="Google Shape;227;p3"/>
          <p:cNvSpPr txBox="1">
            <a:spLocks noGrp="1"/>
          </p:cNvSpPr>
          <p:nvPr>
            <p:ph type="body" idx="1"/>
          </p:nvPr>
        </p:nvSpPr>
        <p:spPr>
          <a:xfrm>
            <a:off x="838199" y="1482811"/>
            <a:ext cx="10905699" cy="4224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Competitiveness Compass and Clean Industrial Deal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endParaRPr lang="en-GB" dirty="0">
              <a:solidFill>
                <a:schemeClr val="accent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Rolling out the application of the </a:t>
            </a:r>
            <a:r>
              <a:rPr lang="en-GB" dirty="0" err="1">
                <a:solidFill>
                  <a:schemeClr val="accent2">
                    <a:lumMod val="50000"/>
                  </a:schemeClr>
                </a:solidFill>
              </a:rPr>
              <a:t>Ecodesign</a:t>
            </a: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 for Sustainable Products Regulation - examples</a:t>
            </a:r>
          </a:p>
          <a:p>
            <a:pPr marL="1200150" lvl="2" indent="-285750">
              <a:spcBef>
                <a:spcPts val="0"/>
              </a:spcBef>
              <a:buSzPts val="2400"/>
              <a:buFont typeface="Wingdings" panose="05000000000000000000" pitchFamily="2" charset="2"/>
              <a:buChar char="v"/>
            </a:pPr>
            <a:r>
              <a:rPr lang="en-GB" sz="2200" i="1" dirty="0">
                <a:solidFill>
                  <a:schemeClr val="accent2">
                    <a:lumMod val="50000"/>
                  </a:schemeClr>
                </a:solidFill>
              </a:rPr>
              <a:t>Textiles</a:t>
            </a:r>
          </a:p>
          <a:p>
            <a:pPr marL="1200150" lvl="2" indent="-285750">
              <a:spcBef>
                <a:spcPts val="0"/>
              </a:spcBef>
              <a:buSzPts val="2400"/>
              <a:buFont typeface="Wingdings" panose="05000000000000000000" pitchFamily="2" charset="2"/>
              <a:buChar char="v"/>
            </a:pPr>
            <a:r>
              <a:rPr lang="en-GB" sz="2200" i="1" dirty="0">
                <a:solidFill>
                  <a:schemeClr val="accent2">
                    <a:lumMod val="50000"/>
                  </a:schemeClr>
                </a:solidFill>
              </a:rPr>
              <a:t>Digital product passport</a:t>
            </a:r>
          </a:p>
          <a:p>
            <a:pPr marL="1200150" lvl="2" indent="-285750">
              <a:spcBef>
                <a:spcPts val="0"/>
              </a:spcBef>
              <a:buSzPts val="2400"/>
              <a:buFont typeface="Wingdings" panose="05000000000000000000" pitchFamily="2" charset="2"/>
              <a:buChar char="v"/>
            </a:pPr>
            <a:r>
              <a:rPr lang="en-GB" sz="2200" i="1" dirty="0">
                <a:solidFill>
                  <a:schemeClr val="accent2">
                    <a:lumMod val="50000"/>
                  </a:schemeClr>
                </a:solidFill>
              </a:rPr>
              <a:t>Tyres</a:t>
            </a:r>
          </a:p>
          <a:p>
            <a:pPr marL="1200150" lvl="2" indent="-285750">
              <a:spcBef>
                <a:spcPts val="0"/>
              </a:spcBef>
              <a:buSzPts val="2400"/>
              <a:buFont typeface="Wingdings" panose="05000000000000000000" pitchFamily="2" charset="2"/>
              <a:buChar char="v"/>
            </a:pPr>
            <a:r>
              <a:rPr lang="en-GB" sz="2200" i="1" dirty="0">
                <a:solidFill>
                  <a:schemeClr val="accent2">
                    <a:lumMod val="50000"/>
                  </a:schemeClr>
                </a:solidFill>
              </a:rPr>
              <a:t>Intermediate products such as steel and aluminium</a:t>
            </a:r>
            <a:endParaRPr sz="22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Circular Economy Act – supply, demand and market economics</a:t>
            </a:r>
            <a:endParaRPr dirty="0">
              <a:solidFill>
                <a:schemeClr val="accent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Revision of the REACH Regulation (chemicals)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Rules tightening the use of PFAS</a:t>
            </a:r>
            <a:endParaRPr dirty="0">
              <a:solidFill>
                <a:schemeClr val="accent2">
                  <a:lumMod val="50000"/>
                </a:schemeClr>
              </a:solidFill>
            </a:endParaRPr>
          </a:p>
          <a:p>
            <a:pPr marL="685800" lvl="1" indent="-101600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SzPts val="2000"/>
              <a:buNone/>
            </a:pP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7A37C2-CF71-30BA-5EB0-F280CD83EF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028" y="2962446"/>
            <a:ext cx="1394348" cy="15354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E4BC88-24AC-431B-95F9-16EE3DA3EBE9}" vid="{8D80B4F7-3850-4D3F-BDF1-21D3928590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BAA2A118097E44EA3864B38DB866B94" ma:contentTypeVersion="18" ma:contentTypeDescription="新しいドキュメントを作成します。" ma:contentTypeScope="" ma:versionID="87e055f77a07d9fcaf14e070064ef2e3">
  <xsd:schema xmlns:xsd="http://www.w3.org/2001/XMLSchema" xmlns:xs="http://www.w3.org/2001/XMLSchema" xmlns:p="http://schemas.microsoft.com/office/2006/metadata/properties" xmlns:ns2="66cca7d6-74e9-44f8-9f57-e01e771f1354" xmlns:ns3="68f09df6-5170-472b-b54c-979f2dd784ce" targetNamespace="http://schemas.microsoft.com/office/2006/metadata/properties" ma:root="true" ma:fieldsID="330ee274c3d114f596dbd19bd14d228f" ns2:_="" ns3:_="">
    <xsd:import namespace="66cca7d6-74e9-44f8-9f57-e01e771f1354"/>
    <xsd:import namespace="68f09df6-5170-472b-b54c-979f2dd784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cca7d6-74e9-44f8-9f57-e01e771f13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3b284d0a-a51d-48db-b53e-0abf6fe4c8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f09df6-5170-472b-b54c-979f2dd784c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4a4a29-7fd6-4ff3-9ae2-85b7b4de7f33}" ma:internalName="TaxCatchAll" ma:showField="CatchAllData" ma:web="68f09df6-5170-472b-b54c-979f2dd784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6cca7d6-74e9-44f8-9f57-e01e771f1354">
      <Terms xmlns="http://schemas.microsoft.com/office/infopath/2007/PartnerControls"/>
    </lcf76f155ced4ddcb4097134ff3c332f>
    <TaxCatchAll xmlns="68f09df6-5170-472b-b54c-979f2dd784ce" xsi:nil="true"/>
  </documentManagement>
</p:properties>
</file>

<file path=customXml/itemProps1.xml><?xml version="1.0" encoding="utf-8"?>
<ds:datastoreItem xmlns:ds="http://schemas.openxmlformats.org/officeDocument/2006/customXml" ds:itemID="{F12E857B-2416-478A-BB96-5C9F2AED2D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AF3E6E-DF4C-4072-9E19-12CADD29F2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cca7d6-74e9-44f8-9f57-e01e771f1354"/>
    <ds:schemaRef ds:uri="68f09df6-5170-472b-b54c-979f2dd784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8117A2-CFC0-47AF-A26B-55FDBDFC37C7}">
  <ds:schemaRefs>
    <ds:schemaRef ds:uri="http://schemas.microsoft.com/office/2006/metadata/properties"/>
    <ds:schemaRef ds:uri="http://schemas.microsoft.com/office/infopath/2007/PartnerControls"/>
    <ds:schemaRef ds:uri="66cca7d6-74e9-44f8-9f57-e01e771f1354"/>
    <ds:schemaRef ds:uri="68f09df6-5170-472b-b54c-979f2dd784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93</TotalTime>
  <Words>197</Words>
  <Application>Microsoft Office PowerPoint</Application>
  <PresentationFormat>ワイド画面</PresentationFormat>
  <Paragraphs>41</Paragraphs>
  <Slides>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Calibri</vt:lpstr>
      <vt:lpstr>Wingdings</vt:lpstr>
      <vt:lpstr>Arial</vt:lpstr>
      <vt:lpstr>Office Theme</vt:lpstr>
      <vt:lpstr>Circular Economy in the EU – driven by innovation, indispensable for decarbonization and economic security</vt:lpstr>
      <vt:lpstr>Circular Economy Action Plan 2.0 </vt:lpstr>
      <vt:lpstr>Recent regulatory developments</vt:lpstr>
      <vt:lpstr>What to expect in the new EU political cycle?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Circular Economy in the EU – driven by innovation, indispensable for decarbonization and economic security</dc:title>
  <dc:creator>CIOBANU-DORDEA Aurel (ENV)</dc:creator>
  <cp:lastModifiedBy>Mitsuko YAMASHITA</cp:lastModifiedBy>
  <cp:revision>2</cp:revision>
  <cp:lastPrinted>2024-12-09T00:59:32Z</cp:lastPrinted>
  <dcterms:created xsi:type="dcterms:W3CDTF">2024-12-07T01:51:46Z</dcterms:created>
  <dcterms:modified xsi:type="dcterms:W3CDTF">2024-12-09T02:15:30Z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0x0101003BAA2A118097E44EA3864B38DB866B94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2023-09-26T10:27:54Z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5f9041e0-26c3-439f-9557-91c751557f9e</vt:lpwstr>
  </property>
  <property fmtid="{D5CDD505-2E9C-101B-9397-08002B2CF9AE}" pid="9" name="MSIP_Label_6bd9ddd1-4d20-43f6-abfa-fc3c07406f94_ContentBits">
    <vt:lpwstr>0</vt:lpwstr>
  </property>
</Properties>
</file>