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3" r:id="rId3"/>
    <p:sldId id="282" r:id="rId4"/>
    <p:sldId id="258" r:id="rId5"/>
    <p:sldId id="257" r:id="rId6"/>
    <p:sldId id="291" r:id="rId7"/>
    <p:sldId id="275" r:id="rId8"/>
    <p:sldId id="262" r:id="rId9"/>
    <p:sldId id="264" r:id="rId10"/>
    <p:sldId id="263" r:id="rId11"/>
    <p:sldId id="284" r:id="rId12"/>
    <p:sldId id="285" r:id="rId13"/>
    <p:sldId id="286" r:id="rId14"/>
    <p:sldId id="287" r:id="rId15"/>
    <p:sldId id="288" r:id="rId16"/>
    <p:sldId id="289" r:id="rId17"/>
    <p:sldId id="290" r:id="rId18"/>
    <p:sldId id="292" r:id="rId19"/>
    <p:sldId id="346" r:id="rId20"/>
    <p:sldId id="347" r:id="rId21"/>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6"/>
    <p:restoredTop sz="64874"/>
  </p:normalViewPr>
  <p:slideViewPr>
    <p:cSldViewPr snapToGrid="0">
      <p:cViewPr varScale="1">
        <p:scale>
          <a:sx n="68" d="100"/>
          <a:sy n="68" d="100"/>
        </p:scale>
        <p:origin x="1734"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C0EED-A911-1247-82EC-1B78C2F0D985}"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3DD4-E9B3-5E46-A160-B2DE78324F35}" type="slidenum">
              <a:rPr lang="en-GB" smtClean="0"/>
              <a:t>‹#›</a:t>
            </a:fld>
            <a:endParaRPr lang="en-GB"/>
          </a:p>
        </p:txBody>
      </p:sp>
    </p:spTree>
    <p:extLst>
      <p:ext uri="{BB962C8B-B14F-4D97-AF65-F5344CB8AC3E}">
        <p14:creationId xmlns:p14="http://schemas.microsoft.com/office/powerpoint/2010/main" val="91085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4B463DD4-E9B3-5E46-A160-B2DE78324F35}" type="slidenum">
              <a:rPr lang="en-GB" smtClean="0"/>
              <a:t>1</a:t>
            </a:fld>
            <a:endParaRPr lang="en-GB"/>
          </a:p>
        </p:txBody>
      </p:sp>
    </p:spTree>
    <p:extLst>
      <p:ext uri="{BB962C8B-B14F-4D97-AF65-F5344CB8AC3E}">
        <p14:creationId xmlns:p14="http://schemas.microsoft.com/office/powerpoint/2010/main" val="398345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Board of Audit Report https://</a:t>
            </a:r>
            <a:r>
              <a:rPr lang="en-GB" dirty="0" err="1"/>
              <a:t>report.jbaudit.go.jp</a:t>
            </a:r>
            <a:r>
              <a:rPr lang="en-GB" dirty="0"/>
              <a:t>/org/h19/2007-h19-1118-0.htm  (2007)</a:t>
            </a:r>
          </a:p>
          <a:p>
            <a:endParaRPr lang="en-GB" dirty="0"/>
          </a:p>
          <a:p>
            <a:r>
              <a:rPr lang="en-GB" dirty="0"/>
              <a:t>FMS </a:t>
            </a:r>
            <a:r>
              <a:rPr lang="en-GB" b="0" i="0" dirty="0">
                <a:solidFill>
                  <a:srgbClr val="0D0D0D"/>
                </a:solidFill>
                <a:effectLst/>
                <a:highlight>
                  <a:srgbClr val="FFFFFF"/>
                </a:highlight>
                <a:latin typeface="ui-sans-serif"/>
              </a:rPr>
              <a:t>procurement through Foreign Military Sales (FMS) from the government of the United States (hereinafter referred to as the "U.S. government") based on agreements such as the "Mutual Defense Assistance Agreement between Japan and the United States of America" (Treaty No. 6 of 1954).</a:t>
            </a:r>
          </a:p>
          <a:p>
            <a:endParaRPr lang="en-GB" b="0" i="0" dirty="0">
              <a:solidFill>
                <a:srgbClr val="0D0D0D"/>
              </a:solidFill>
              <a:effectLst/>
              <a:highlight>
                <a:srgbClr val="FFFFFF"/>
              </a:highlight>
              <a:latin typeface="ui-sans-serif"/>
            </a:endParaRPr>
          </a:p>
          <a:p>
            <a:r>
              <a:rPr lang="en-GB" b="0" i="0" dirty="0">
                <a:solidFill>
                  <a:srgbClr val="0D0D0D"/>
                </a:solidFill>
                <a:effectLst/>
                <a:highlight>
                  <a:srgbClr val="FFFFFF"/>
                </a:highlight>
                <a:latin typeface="ui-sans-serif"/>
              </a:rPr>
              <a:t>FMS in 2023 was 25% of the total procurement amount. </a:t>
            </a:r>
          </a:p>
          <a:p>
            <a:endParaRPr lang="en-GB" b="0" i="0" dirty="0">
              <a:solidFill>
                <a:srgbClr val="0D0D0D"/>
              </a:solidFill>
              <a:effectLst/>
              <a:highlight>
                <a:srgbClr val="FFFFFF"/>
              </a:highlight>
              <a:latin typeface="ui-san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Single/limited tendering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This is the explanation ATLA give themselves as to why there is relatively little open competitive tendering in their procurement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ATLA Yellow Book)</a:t>
            </a:r>
          </a:p>
          <a:p>
            <a:endParaRPr lang="en-GB"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4B463DD4-E9B3-5E46-A160-B2DE78324F35}" type="slidenum">
              <a:rPr lang="en-GB" smtClean="0"/>
              <a:t>10</a:t>
            </a:fld>
            <a:endParaRPr lang="en-GB"/>
          </a:p>
        </p:txBody>
      </p:sp>
    </p:spTree>
    <p:extLst>
      <p:ext uri="{BB962C8B-B14F-4D97-AF65-F5344CB8AC3E}">
        <p14:creationId xmlns:p14="http://schemas.microsoft.com/office/powerpoint/2010/main" val="353895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more recent international projects, conducted by ATLA. </a:t>
            </a:r>
          </a:p>
          <a:p>
            <a:endParaRPr lang="en-GB" dirty="0"/>
          </a:p>
          <a:p>
            <a:r>
              <a:rPr lang="en-GB" dirty="0"/>
              <a:t>There is of course the next-gen fighter project with UK and Italy, but this is more at MOD and company level.  (Industry initiated is seems) Also inviting Saudi Arabia is considered November 2024)</a:t>
            </a:r>
          </a:p>
          <a:p>
            <a:endParaRPr lang="en-GB" dirty="0"/>
          </a:p>
          <a:p>
            <a:r>
              <a:rPr lang="en-GB" dirty="0"/>
              <a:t>SBIR </a:t>
            </a:r>
          </a:p>
          <a:p>
            <a:pPr>
              <a:buNone/>
            </a:pPr>
            <a:r>
              <a:rPr lang="en-GB" dirty="0">
                <a:solidFill>
                  <a:srgbClr val="000000"/>
                </a:solidFill>
                <a:effectLst/>
                <a:latin typeface="Helvetica" pitchFamily="2" charset="0"/>
              </a:rPr>
              <a:t>JMOD has conducted a competitive commissioned research program in order to find advanced civilian technologies, overseeing the contribution to future defence</a:t>
            </a:r>
          </a:p>
          <a:p>
            <a:r>
              <a:rPr lang="en-GB" dirty="0">
                <a:solidFill>
                  <a:srgbClr val="000000"/>
                </a:solidFill>
                <a:effectLst/>
                <a:latin typeface="Helvetica" pitchFamily="2" charset="0"/>
              </a:rPr>
              <a:t>Applications 76 since 2015. </a:t>
            </a:r>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11</a:t>
            </a:fld>
            <a:endParaRPr lang="en-GB"/>
          </a:p>
        </p:txBody>
      </p:sp>
    </p:spTree>
    <p:extLst>
      <p:ext uri="{BB962C8B-B14F-4D97-AF65-F5344CB8AC3E}">
        <p14:creationId xmlns:p14="http://schemas.microsoft.com/office/powerpoint/2010/main" val="121942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DISTI was recently established by MOD in Oktober last year, </a:t>
            </a:r>
            <a:r>
              <a:rPr lang="en-GB" b="0" i="0" u="none" strike="noStrike" dirty="0">
                <a:solidFill>
                  <a:srgbClr val="000000"/>
                </a:solidFill>
                <a:effectLst/>
                <a:latin typeface="-webkit-standard"/>
              </a:rPr>
              <a:t>To fundamentally enhance the capabilities for generating defense innovations and groundbreaking equipment, the Defense Innovation Agency’s Defense Innovation Science and Technology Research Institute will be established at Ebisu Garden Place in October 2024.</a:t>
            </a:r>
          </a:p>
          <a:p>
            <a:endParaRPr lang="en-GB" b="0" i="0" u="none" strike="noStrike" dirty="0">
              <a:solidFill>
                <a:srgbClr val="000000"/>
              </a:solidFill>
              <a:effectLst/>
              <a:latin typeface="-webkit-standard"/>
            </a:endParaRPr>
          </a:p>
          <a:p>
            <a:r>
              <a:rPr lang="en-GB" b="0" i="0" u="none" strike="noStrike" dirty="0">
                <a:solidFill>
                  <a:srgbClr val="000000"/>
                </a:solidFill>
                <a:effectLst/>
                <a:latin typeface="-webkit-standard"/>
              </a:rPr>
              <a:t>Modelled after DARPA and DIU (Defense Innovation Unit) (Framework research) </a:t>
            </a:r>
          </a:p>
          <a:p>
            <a:endParaRPr lang="en-GB" b="0" i="0" u="none" strike="noStrike" dirty="0">
              <a:solidFill>
                <a:srgbClr val="000000"/>
              </a:solidFill>
              <a:effectLst/>
              <a:latin typeface="-webkit-standard"/>
            </a:endParaRPr>
          </a:p>
          <a:p>
            <a:r>
              <a:rPr lang="en-GB" b="0" i="0" u="none" strike="noStrike" dirty="0">
                <a:solidFill>
                  <a:srgbClr val="000000"/>
                </a:solidFill>
                <a:effectLst/>
                <a:latin typeface="-webkit-standard"/>
              </a:rPr>
              <a:t>FY2024 programme managers from academia and private sector, research ranges from materials sciences, electronics, life sciences, robotics, aerospace and AI (US DARPA)</a:t>
            </a:r>
          </a:p>
          <a:p>
            <a:r>
              <a:rPr lang="en-GB" b="0" i="0" u="none" strike="noStrike" dirty="0">
                <a:solidFill>
                  <a:srgbClr val="000000"/>
                </a:solidFill>
                <a:effectLst/>
                <a:latin typeface="-webkit-standard"/>
              </a:rPr>
              <a:t>Thus far mostly US (DIU) oriented activities. (Swedish minister of Defence visited in December)</a:t>
            </a:r>
          </a:p>
          <a:p>
            <a:endParaRPr lang="en-GB" b="0" i="0" u="none" strike="noStrike" dirty="0">
              <a:solidFill>
                <a:srgbClr val="000000"/>
              </a:solidFill>
              <a:effectLst/>
              <a:latin typeface="-webkit-standard"/>
            </a:endParaRPr>
          </a:p>
          <a:p>
            <a:pPr lvl="1"/>
            <a:r>
              <a:rPr lang="en-GB" dirty="0"/>
              <a:t>Air Systems Research Center  (Currently Air Battle AI Challenge to be held 4</a:t>
            </a:r>
            <a:r>
              <a:rPr lang="en-GB" baseline="30000" dirty="0"/>
              <a:t>th</a:t>
            </a:r>
            <a:r>
              <a:rPr lang="en-GB" dirty="0"/>
              <a:t>) joint AUV platform with fighters</a:t>
            </a:r>
          </a:p>
          <a:p>
            <a:pPr lvl="1"/>
            <a:r>
              <a:rPr lang="en-GB" dirty="0"/>
              <a:t>Ground Systems Research Center</a:t>
            </a:r>
          </a:p>
          <a:p>
            <a:pPr lvl="1"/>
            <a:r>
              <a:rPr lang="en-GB" dirty="0"/>
              <a:t>Naval Systems Research Center </a:t>
            </a:r>
          </a:p>
          <a:p>
            <a:pPr lvl="1"/>
            <a:r>
              <a:rPr lang="en-GB" dirty="0"/>
              <a:t>Future Capabilities Development Center</a:t>
            </a:r>
          </a:p>
          <a:p>
            <a:endParaRPr lang="en-GB" b="0" i="0" u="none" strike="noStrike" dirty="0">
              <a:solidFill>
                <a:srgbClr val="000000"/>
              </a:solidFill>
              <a:effectLst/>
              <a:latin typeface="-webkit-standard"/>
            </a:endParaRPr>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12</a:t>
            </a:fld>
            <a:endParaRPr lang="en-GB"/>
          </a:p>
        </p:txBody>
      </p:sp>
    </p:spTree>
    <p:extLst>
      <p:ext uri="{BB962C8B-B14F-4D97-AF65-F5344CB8AC3E}">
        <p14:creationId xmlns:p14="http://schemas.microsoft.com/office/powerpoint/2010/main" val="192157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 has about 10.000 SMEs as suppliers, but many are ceasing their business activities (ageing) Dependence on Foreign suppliers are usually as a risk in terms of supply and speed of repairs/service. </a:t>
            </a:r>
          </a:p>
          <a:p>
            <a:endParaRPr lang="en-GB" dirty="0"/>
          </a:p>
          <a:p>
            <a:r>
              <a:rPr lang="en-GB" dirty="0"/>
              <a:t>ATLA is undertaking various activities to stimulate companies and startups to access the defence sector, to strengthen its supply chains and integrated advanced technologies from the private sector. </a:t>
            </a:r>
          </a:p>
          <a:p>
            <a:r>
              <a:rPr lang="en-GB" dirty="0"/>
              <a:t>https://</a:t>
            </a:r>
            <a:r>
              <a:rPr lang="en-GB" dirty="0" err="1"/>
              <a:t>www.mod.go.jp</a:t>
            </a:r>
            <a:r>
              <a:rPr lang="en-GB" dirty="0"/>
              <a:t>/</a:t>
            </a:r>
            <a:r>
              <a:rPr lang="en-GB" dirty="0" err="1"/>
              <a:t>atla</a:t>
            </a:r>
            <a:r>
              <a:rPr lang="en-GB" dirty="0"/>
              <a:t>/</a:t>
            </a:r>
            <a:r>
              <a:rPr lang="en-GB" dirty="0" err="1"/>
              <a:t>soubiseisaku_newentry.html</a:t>
            </a:r>
            <a:r>
              <a:rPr lang="ja-JP" altLang="en-US"/>
              <a:t>　</a:t>
            </a:r>
            <a:endParaRPr lang="en-US" altLang="ja-JP" dirty="0"/>
          </a:p>
          <a:p>
            <a:r>
              <a:rPr lang="en-US" dirty="0"/>
              <a:t>It is however likely that this is primarily domestically oriented but might provide opportunity if jointly proposed with Japanese partner. https://</a:t>
            </a:r>
            <a:r>
              <a:rPr lang="en-US" dirty="0" err="1"/>
              <a:t>www.mod.go.jp</a:t>
            </a:r>
            <a:r>
              <a:rPr lang="en-US" dirty="0"/>
              <a:t>/</a:t>
            </a:r>
            <a:r>
              <a:rPr lang="en-US" dirty="0" err="1"/>
              <a:t>atla</a:t>
            </a:r>
            <a:r>
              <a:rPr lang="en-US" dirty="0"/>
              <a:t>/</a:t>
            </a:r>
            <a:r>
              <a:rPr lang="en-US" dirty="0" err="1"/>
              <a:t>soubiseisaku_newentry.html</a:t>
            </a:r>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13</a:t>
            </a:fld>
            <a:endParaRPr lang="en-GB"/>
          </a:p>
        </p:txBody>
      </p:sp>
    </p:spTree>
    <p:extLst>
      <p:ext uri="{BB962C8B-B14F-4D97-AF65-F5344CB8AC3E}">
        <p14:creationId xmlns:p14="http://schemas.microsoft.com/office/powerpoint/2010/main" val="237404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Data from FY 2023</a:t>
            </a:r>
          </a:p>
          <a:p>
            <a:r>
              <a:rPr lang="en-GB" dirty="0"/>
              <a:t>F-2 and F-15J in license from US. </a:t>
            </a:r>
          </a:p>
          <a:p>
            <a:r>
              <a:rPr lang="en-GB" dirty="0"/>
              <a:t>JSM (Ai-to-ship) Missiles</a:t>
            </a:r>
          </a:p>
          <a:p>
            <a:endParaRPr lang="en-GB" dirty="0"/>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14</a:t>
            </a:fld>
            <a:endParaRPr lang="en-GB"/>
          </a:p>
        </p:txBody>
      </p:sp>
    </p:spTree>
    <p:extLst>
      <p:ext uri="{BB962C8B-B14F-4D97-AF65-F5344CB8AC3E}">
        <p14:creationId xmlns:p14="http://schemas.microsoft.com/office/powerpoint/2010/main" val="404811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Itochu is a specialized trading house. (Shosha)</a:t>
            </a:r>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16</a:t>
            </a:fld>
            <a:endParaRPr lang="en-GB"/>
          </a:p>
        </p:txBody>
      </p:sp>
    </p:spTree>
    <p:extLst>
      <p:ext uri="{BB962C8B-B14F-4D97-AF65-F5344CB8AC3E}">
        <p14:creationId xmlns:p14="http://schemas.microsoft.com/office/powerpoint/2010/main" val="176297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Japan Marine United: Engineering consultancy </a:t>
            </a:r>
          </a:p>
          <a:p>
            <a:r>
              <a:rPr lang="en-GB" dirty="0"/>
              <a:t>Komatsu: Heavy Machinery manufacturing, has been involved in development of armoured vehicles but has withdrawn https://</a:t>
            </a:r>
            <a:r>
              <a:rPr lang="en-GB" dirty="0" err="1"/>
              <a:t>toyokeizai.net</a:t>
            </a:r>
            <a:r>
              <a:rPr lang="en-GB" dirty="0"/>
              <a:t>/articles/-/268241 </a:t>
            </a:r>
          </a:p>
          <a:p>
            <a:r>
              <a:rPr lang="en-GB" dirty="0"/>
              <a:t>Sumisho: Company in the Sumitomo Corporation group. </a:t>
            </a:r>
          </a:p>
          <a:p>
            <a:r>
              <a:rPr lang="en-GB" dirty="0"/>
              <a:t>OKI: best known probably from the printers, but company has strength in providing public infrastructure solutions and sonar for defence, as well as submarine communications </a:t>
            </a:r>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17</a:t>
            </a:fld>
            <a:endParaRPr lang="en-GB"/>
          </a:p>
        </p:txBody>
      </p:sp>
    </p:spTree>
    <p:extLst>
      <p:ext uri="{BB962C8B-B14F-4D97-AF65-F5344CB8AC3E}">
        <p14:creationId xmlns:p14="http://schemas.microsoft.com/office/powerpoint/2010/main" val="2863580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see if we can invite these companies to the networking event or the booth. </a:t>
            </a:r>
          </a:p>
        </p:txBody>
      </p:sp>
      <p:sp>
        <p:nvSpPr>
          <p:cNvPr id="4" name="Slide Number Placeholder 3"/>
          <p:cNvSpPr>
            <a:spLocks noGrp="1"/>
          </p:cNvSpPr>
          <p:nvPr>
            <p:ph type="sldNum" sz="quarter" idx="5"/>
          </p:nvPr>
        </p:nvSpPr>
        <p:spPr/>
        <p:txBody>
          <a:bodyPr/>
          <a:lstStyle/>
          <a:p>
            <a:fld id="{4B463DD4-E9B3-5E46-A160-B2DE78324F35}" type="slidenum">
              <a:rPr lang="en-GB" smtClean="0"/>
              <a:t>18</a:t>
            </a:fld>
            <a:endParaRPr lang="en-GB"/>
          </a:p>
        </p:txBody>
      </p:sp>
    </p:spTree>
    <p:extLst>
      <p:ext uri="{BB962C8B-B14F-4D97-AF65-F5344CB8AC3E}">
        <p14:creationId xmlns:p14="http://schemas.microsoft.com/office/powerpoint/2010/main" val="352640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Limited in size (Until recently) </a:t>
            </a:r>
          </a:p>
          <a:p>
            <a:endParaRPr lang="en-GB" dirty="0"/>
          </a:p>
          <a:p>
            <a:r>
              <a:rPr lang="en-GB" dirty="0"/>
              <a:t>SOSA and </a:t>
            </a:r>
            <a:r>
              <a:rPr lang="en-GB" b="0" i="0" dirty="0">
                <a:solidFill>
                  <a:srgbClr val="333333"/>
                </a:solidFill>
                <a:effectLst/>
                <a:latin typeface="Lato" panose="020F0502020204030204" pitchFamily="34" charset="0"/>
              </a:rPr>
              <a:t>Memorandum of Understanding for Research, Development, Test and Evaluation Projects (RDT&amp;E) </a:t>
            </a:r>
          </a:p>
          <a:p>
            <a:r>
              <a:rPr lang="en-GB" dirty="0"/>
              <a:t> https://</a:t>
            </a:r>
            <a:r>
              <a:rPr lang="en-GB" dirty="0" err="1"/>
              <a:t>www.defense.gov</a:t>
            </a:r>
            <a:r>
              <a:rPr lang="en-GB" dirty="0"/>
              <a:t>/News/Releases/Release/Article/3267110/dod-japan-mod-sign-technology-and-security-of-supply-arrangements/</a:t>
            </a:r>
          </a:p>
          <a:p>
            <a:endParaRPr lang="en-GB" dirty="0"/>
          </a:p>
          <a:p>
            <a:r>
              <a:rPr lang="en-GB" b="0" i="0" dirty="0">
                <a:solidFill>
                  <a:srgbClr val="333333"/>
                </a:solidFill>
                <a:effectLst/>
                <a:latin typeface="Lato" panose="020F0502020204030203" pitchFamily="34" charset="0"/>
              </a:rPr>
              <a:t>Through the SOSA, the United States and Japan agree to exchange reciprocal priority support for goods and services that promote national defense. The arrangement creates a streamlined mechanism for DoD and MOD to request expedited handling of industrial resources to resolve unanticipated supply chain disruptions to meet national security needs.</a:t>
            </a:r>
            <a:endParaRPr lang="en-GB" dirty="0"/>
          </a:p>
          <a:p>
            <a:endParaRPr lang="en-GB" dirty="0"/>
          </a:p>
          <a:p>
            <a:r>
              <a:rPr lang="en-GB" dirty="0"/>
              <a:t>Japan has difficult relationships with ALL its neighbours,</a:t>
            </a:r>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2</a:t>
            </a:fld>
            <a:endParaRPr lang="en-GB"/>
          </a:p>
        </p:txBody>
      </p:sp>
    </p:spTree>
    <p:extLst>
      <p:ext uri="{BB962C8B-B14F-4D97-AF65-F5344CB8AC3E}">
        <p14:creationId xmlns:p14="http://schemas.microsoft.com/office/powerpoint/2010/main" val="193285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Budget: uncertainty, more expected also outside of US</a:t>
            </a:r>
          </a:p>
          <a:p>
            <a:r>
              <a:rPr lang="en-GB" dirty="0"/>
              <a:t>Export: Expert of Japan-made Patriot missiles; Radar to Philippines, Bid to build Australian warships; providing maintenance services for US Navy in order to support domestic industry.</a:t>
            </a:r>
          </a:p>
          <a:p>
            <a:r>
              <a:rPr lang="en-GB" dirty="0"/>
              <a:t>Capacity: Joining the SDF is not a popular career choice,  with is exacerbated by ageing of society. (Pool of young people is getting smaller)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 has about 10.000 SMEs as suppliers, but many are ceasing their business activities (ageing) Dependence on Foreign suppliers are usually as a risk in terms of supply and speed of repairs/service. </a:t>
            </a:r>
          </a:p>
          <a:p>
            <a:r>
              <a:rPr lang="en-GB" dirty="0"/>
              <a:t>Withdrawals: including prime contractors </a:t>
            </a:r>
          </a:p>
          <a:p>
            <a:r>
              <a:rPr lang="en-GB" dirty="0"/>
              <a:t>- Komatsu; Light armoured vehicles (2019)</a:t>
            </a:r>
          </a:p>
          <a:p>
            <a:pPr marL="171450" indent="-171450">
              <a:buFontTx/>
              <a:buChar char="-"/>
            </a:pPr>
            <a:r>
              <a:rPr lang="en-GB" dirty="0"/>
              <a:t>Daicel: ejection seats for JASDF (2020)</a:t>
            </a:r>
          </a:p>
          <a:p>
            <a:pPr marL="171450" indent="-171450">
              <a:buFontTx/>
              <a:buChar char="-"/>
            </a:pPr>
            <a:r>
              <a:rPr lang="en-GB" dirty="0"/>
              <a:t>Mitsui Holdings, naval vessels (2021) -&gt; taken over by Mitsubishi Heavy Industries</a:t>
            </a:r>
          </a:p>
          <a:p>
            <a:pPr marL="171450" indent="-171450">
              <a:buFontTx/>
              <a:buChar char="-"/>
            </a:pPr>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3</a:t>
            </a:fld>
            <a:endParaRPr lang="en-GB"/>
          </a:p>
        </p:txBody>
      </p:sp>
    </p:spTree>
    <p:extLst>
      <p:ext uri="{BB962C8B-B14F-4D97-AF65-F5344CB8AC3E}">
        <p14:creationId xmlns:p14="http://schemas.microsoft.com/office/powerpoint/2010/main" val="160133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Japan is party to the WTO Agreement on Procurement (GPA) and there are also commitments laid down in the EU-Japan Economic Partnership Agreement (EPA). The Ministry of Defense conducts contracts for civilian products and services in accordance with these agreements. They can be found at the JETRO government procurement portal. You can use the QR code to access the JETRO page</a:t>
            </a:r>
          </a:p>
          <a:p>
            <a:endParaRPr lang="en-GB" dirty="0"/>
          </a:p>
          <a:p>
            <a:r>
              <a:rPr lang="en-GB" dirty="0"/>
              <a:t>The GPA and EPA do not apply to goods and services required for protection of national security interests. The definition of this is quite broad. </a:t>
            </a:r>
          </a:p>
        </p:txBody>
      </p:sp>
      <p:sp>
        <p:nvSpPr>
          <p:cNvPr id="4" name="Slide Number Placeholder 3"/>
          <p:cNvSpPr>
            <a:spLocks noGrp="1"/>
          </p:cNvSpPr>
          <p:nvPr>
            <p:ph type="sldNum" sz="quarter" idx="5"/>
          </p:nvPr>
        </p:nvSpPr>
        <p:spPr/>
        <p:txBody>
          <a:bodyPr/>
          <a:lstStyle/>
          <a:p>
            <a:fld id="{4B463DD4-E9B3-5E46-A160-B2DE78324F35}" type="slidenum">
              <a:rPr lang="en-GB" smtClean="0"/>
              <a:t>4</a:t>
            </a:fld>
            <a:endParaRPr lang="en-GB"/>
          </a:p>
        </p:txBody>
      </p:sp>
    </p:spTree>
    <p:extLst>
      <p:ext uri="{BB962C8B-B14F-4D97-AF65-F5344CB8AC3E}">
        <p14:creationId xmlns:p14="http://schemas.microsoft.com/office/powerpoint/2010/main" val="228915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moving to defense procurement practices, let me highlight some general peculiarities and issues of Japanese government procurement.   </a:t>
            </a:r>
          </a:p>
          <a:p>
            <a:pPr marL="171450" indent="-171450">
              <a:buFontTx/>
              <a:buChar char="-"/>
            </a:pPr>
            <a:r>
              <a:rPr lang="en-GB" dirty="0"/>
              <a:t>There is very little procurement information available in foreign languages. Only in case of internationally regulated procurement English summaries are provided</a:t>
            </a:r>
          </a:p>
          <a:p>
            <a:pPr marL="171450" indent="-171450">
              <a:buFontTx/>
              <a:buChar char="-"/>
            </a:pPr>
            <a:r>
              <a:rPr lang="en-GB" u="sng" dirty="0"/>
              <a:t>Domestic focus</a:t>
            </a:r>
            <a:r>
              <a:rPr lang="en-GB" u="none" dirty="0"/>
              <a:t>: Japanese government organizations on the whole have little to do directly with foreign suppliers. This is also reflected in the </a:t>
            </a:r>
            <a:r>
              <a:rPr lang="en-GB" u="none" dirty="0" err="1"/>
              <a:t>progedural</a:t>
            </a:r>
            <a:r>
              <a:rPr lang="en-GB" u="none" dirty="0"/>
              <a:t> structures of procurement, such as short deadlines, communication with non-Japanese entities. Although in internationally regulated procurement it is not a requirement, in practice local presence is required.</a:t>
            </a:r>
          </a:p>
          <a:p>
            <a:pPr marL="171450" indent="-171450">
              <a:buFontTx/>
              <a:buChar char="-"/>
            </a:pPr>
            <a:r>
              <a:rPr lang="en-GB" u="sng" dirty="0"/>
              <a:t>Supplier registration</a:t>
            </a:r>
            <a:r>
              <a:rPr lang="en-GB" u="none" dirty="0"/>
              <a:t>: Japanese government organizations require registration of suppliers in advance, and prospective suppliers will be vetted </a:t>
            </a:r>
            <a:r>
              <a:rPr lang="en-GB" u="sng" dirty="0"/>
              <a:t>in advance</a:t>
            </a:r>
            <a:endParaRPr lang="en-GB" u="none" dirty="0"/>
          </a:p>
          <a:p>
            <a:pPr marL="171450" indent="-171450">
              <a:buFontTx/>
              <a:buChar char="-"/>
            </a:pPr>
            <a:r>
              <a:rPr lang="en-GB" u="none" dirty="0"/>
              <a:t>The </a:t>
            </a:r>
            <a:r>
              <a:rPr lang="en-GB" u="sng" dirty="0"/>
              <a:t>strong established and preferred supply chains</a:t>
            </a:r>
            <a:r>
              <a:rPr lang="en-GB" u="none" dirty="0"/>
              <a:t>, make it difficult for new entrants to win contracts. Although the procurement system is supposedly ‘ fair and open’ in practice dependence of existing suppliers and the way specifications are drafted make fair competition difficult (most contracts are based upon existing specifications.  Public servants retire early than the pension age and need to fill the gap until their pension.  They often end up working for businesses that were suppliers in previous jobs as ‘advisors</a:t>
            </a:r>
          </a:p>
          <a:p>
            <a:pPr marL="171450" indent="-171450">
              <a:buFontTx/>
              <a:buChar char="-"/>
            </a:pPr>
            <a:r>
              <a:rPr lang="en-GB" u="none" dirty="0"/>
              <a:t>Many contracts are still awarded on the basis of lowest price offered. With the current  yen exchange rate competition for EU suppliers is challenging.</a:t>
            </a:r>
          </a:p>
          <a:p>
            <a:pPr marL="171450" indent="-171450">
              <a:buFontTx/>
              <a:buChar char="-"/>
            </a:pPr>
            <a:r>
              <a:rPr lang="en-GB" b="1" u="none" dirty="0"/>
              <a:t>Domestically regulated government procurement character:</a:t>
            </a:r>
          </a:p>
          <a:p>
            <a:pPr marL="171450" indent="-171450">
              <a:buFontTx/>
              <a:buChar char="-"/>
            </a:pPr>
            <a:endParaRPr lang="en-GB" b="1" u="none" dirty="0"/>
          </a:p>
          <a:p>
            <a:pPr marL="171450" indent="-171450">
              <a:buFontTx/>
              <a:buChar char="-"/>
            </a:pPr>
            <a:endParaRPr lang="en-GB" b="1" u="sng" dirty="0"/>
          </a:p>
        </p:txBody>
      </p:sp>
      <p:sp>
        <p:nvSpPr>
          <p:cNvPr id="4" name="Slide Number Placeholder 3"/>
          <p:cNvSpPr>
            <a:spLocks noGrp="1"/>
          </p:cNvSpPr>
          <p:nvPr>
            <p:ph type="sldNum" sz="quarter" idx="5"/>
          </p:nvPr>
        </p:nvSpPr>
        <p:spPr/>
        <p:txBody>
          <a:bodyPr/>
          <a:lstStyle/>
          <a:p>
            <a:fld id="{4B463DD4-E9B3-5E46-A160-B2DE78324F35}" type="slidenum">
              <a:rPr lang="en-GB" smtClean="0"/>
              <a:t>5</a:t>
            </a:fld>
            <a:endParaRPr lang="en-GB"/>
          </a:p>
        </p:txBody>
      </p:sp>
    </p:spTree>
    <p:extLst>
      <p:ext uri="{BB962C8B-B14F-4D97-AF65-F5344CB8AC3E}">
        <p14:creationId xmlns:p14="http://schemas.microsoft.com/office/powerpoint/2010/main" val="103166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Central procurement</a:t>
            </a:r>
          </a:p>
          <a:p>
            <a:endParaRPr lang="en-GB" dirty="0"/>
          </a:p>
          <a:p>
            <a:r>
              <a:rPr lang="en-GB" dirty="0"/>
              <a:t>If the contract for civilian goods and services is above the GPA/EPA thresholds ¥18m = €105.000 or ¥810m (€4.7m) These offices will publish this on the JETRO portal.</a:t>
            </a:r>
          </a:p>
          <a:p>
            <a:r>
              <a:rPr lang="en-GB" dirty="0"/>
              <a:t>Each of these offices operate their own separate procurement pages, where they announce calls to tender. </a:t>
            </a:r>
          </a:p>
          <a:p>
            <a:pPr marL="171450" indent="-171450">
              <a:buFont typeface="Arial" panose="020B0604020202020204" pitchFamily="34" charset="0"/>
              <a:buChar char="•"/>
            </a:pPr>
            <a:r>
              <a:rPr lang="en-GB" u="sng" dirty="0"/>
              <a:t>Defense bureaux</a:t>
            </a:r>
            <a:r>
              <a:rPr lang="en-GB" u="none" dirty="0"/>
              <a:t>: Nine regional bureaus, which also have more local offices under them. </a:t>
            </a:r>
            <a:endParaRPr lang="en-GB" u="sng" dirty="0"/>
          </a:p>
          <a:p>
            <a:endParaRPr lang="en-GB" dirty="0"/>
          </a:p>
          <a:p>
            <a:r>
              <a:rPr lang="en-GB" dirty="0"/>
              <a:t>Except for ATLA, the public procurement activities at these various entities primarily concern procurement of civilian use products for everyday operations. </a:t>
            </a:r>
          </a:p>
          <a:p>
            <a:r>
              <a:rPr lang="en-GB" dirty="0"/>
              <a:t>We will look at ATLA in more detail in the following slides</a:t>
            </a:r>
          </a:p>
          <a:p>
            <a:endParaRPr lang="en-GB" dirty="0"/>
          </a:p>
          <a:p>
            <a:r>
              <a:rPr lang="en-GB" b="1" dirty="0"/>
              <a:t>Regional procurement </a:t>
            </a:r>
          </a:p>
          <a:p>
            <a:r>
              <a:rPr lang="en-GB" dirty="0"/>
              <a:t>Ground and Air SDF procure civil use equipment under GPA. Maritime SDF seem not to do so.  </a:t>
            </a:r>
          </a:p>
          <a:p>
            <a:r>
              <a:rPr lang="en-GB" dirty="0"/>
              <a:t>Procurement by the various forces and their departments is often called ‘</a:t>
            </a:r>
            <a:r>
              <a:rPr lang="en-GB" u="sng" dirty="0"/>
              <a:t>regional procurement’ </a:t>
            </a:r>
          </a:p>
          <a:p>
            <a:r>
              <a:rPr lang="en-GB" dirty="0"/>
              <a:t>Organizational units disclose their contracts publicly.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Participation requires registration as a supplier under the Central Government’s common participation qualification system (</a:t>
            </a:r>
            <a:r>
              <a:rPr lang="en-GB" dirty="0" err="1"/>
              <a:t>toitsu</a:t>
            </a:r>
            <a:r>
              <a:rPr lang="en-GB" dirty="0"/>
              <a:t> </a:t>
            </a:r>
            <a:r>
              <a:rPr lang="en-GB" dirty="0" err="1"/>
              <a:t>sanka</a:t>
            </a:r>
            <a:r>
              <a:rPr lang="en-GB" dirty="0"/>
              <a:t> </a:t>
            </a:r>
            <a:r>
              <a:rPr lang="en-GB" dirty="0" err="1"/>
              <a:t>shikaku</a:t>
            </a:r>
            <a:r>
              <a:rPr lang="en-GB" dirty="0"/>
              <a:t>).</a:t>
            </a:r>
          </a:p>
          <a:p>
            <a:pPr marL="171450" indent="-171450">
              <a:buFont typeface="Arial" panose="020B0604020202020204" pitchFamily="34" charset="0"/>
              <a:buChar char="•"/>
            </a:pPr>
            <a:r>
              <a:rPr lang="en-GB" dirty="0"/>
              <a:t>It primarily concerns civil use products and services for daily operations. </a:t>
            </a:r>
          </a:p>
          <a:p>
            <a:pPr marL="171450" indent="-171450">
              <a:buFont typeface="Arial" panose="020B0604020202020204" pitchFamily="34" charset="0"/>
              <a:buChar char="•"/>
            </a:pPr>
            <a:r>
              <a:rPr lang="en-GB" dirty="0"/>
              <a:t>The procurement sections at each of the forces also provides information about procurement standards. </a:t>
            </a:r>
          </a:p>
          <a:p>
            <a:endParaRPr lang="en-GB" dirty="0"/>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6</a:t>
            </a:fld>
            <a:endParaRPr lang="en-GB"/>
          </a:p>
        </p:txBody>
      </p:sp>
    </p:spTree>
    <p:extLst>
      <p:ext uri="{BB962C8B-B14F-4D97-AF65-F5344CB8AC3E}">
        <p14:creationId xmlns:p14="http://schemas.microsoft.com/office/powerpoint/2010/main" val="20232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ATLA is the central organization for the procurement of products and services provided by the Defense industry and in charge of </a:t>
            </a:r>
            <a:r>
              <a:rPr lang="en-GB" u="sng" dirty="0"/>
              <a:t>central procurement</a:t>
            </a:r>
            <a:r>
              <a:rPr lang="en-GB" u="none" dirty="0"/>
              <a:t> </a:t>
            </a:r>
          </a:p>
          <a:p>
            <a:r>
              <a:rPr lang="en-GB" u="none" dirty="0"/>
              <a:t>According to its own reports, the organization spends about 1/3 of the total defense budget of Japan. </a:t>
            </a:r>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7</a:t>
            </a:fld>
            <a:endParaRPr lang="en-GB"/>
          </a:p>
        </p:txBody>
      </p:sp>
    </p:spTree>
    <p:extLst>
      <p:ext uri="{BB962C8B-B14F-4D97-AF65-F5344CB8AC3E}">
        <p14:creationId xmlns:p14="http://schemas.microsoft.com/office/powerpoint/2010/main" val="386831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organizational chart of ATLA as it is presented in English. </a:t>
            </a:r>
          </a:p>
          <a:p>
            <a:r>
              <a:rPr lang="en-GB" dirty="0"/>
              <a:t>Concerning procurement, the Department of Procurement Management and Department of Procurement Operations are of interest. </a:t>
            </a:r>
          </a:p>
          <a:p>
            <a:r>
              <a:rPr lang="en-GB" dirty="0"/>
              <a:t>We will go into bit more detail into the organization in a later slide. </a:t>
            </a:r>
          </a:p>
        </p:txBody>
      </p:sp>
      <p:sp>
        <p:nvSpPr>
          <p:cNvPr id="4" name="Slide Number Placeholder 3"/>
          <p:cNvSpPr>
            <a:spLocks noGrp="1"/>
          </p:cNvSpPr>
          <p:nvPr>
            <p:ph type="sldNum" sz="quarter" idx="5"/>
          </p:nvPr>
        </p:nvSpPr>
        <p:spPr/>
        <p:txBody>
          <a:bodyPr/>
          <a:lstStyle/>
          <a:p>
            <a:fld id="{4B463DD4-E9B3-5E46-A160-B2DE78324F35}" type="slidenum">
              <a:rPr lang="en-GB" smtClean="0"/>
              <a:t>8</a:t>
            </a:fld>
            <a:endParaRPr lang="en-GB"/>
          </a:p>
        </p:txBody>
      </p:sp>
    </p:spTree>
    <p:extLst>
      <p:ext uri="{BB962C8B-B14F-4D97-AF65-F5344CB8AC3E}">
        <p14:creationId xmlns:p14="http://schemas.microsoft.com/office/powerpoint/2010/main" val="290200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English website </a:t>
            </a:r>
            <a:r>
              <a:rPr lang="en-GB" dirty="0"/>
              <a:t>of ATLA is more of a sales pitch of technologies developed by them in cooperation with Japanese industry and will give you little insight into the procurement needs of the organization.</a:t>
            </a:r>
          </a:p>
          <a:p>
            <a:endParaRPr lang="en-GB" dirty="0"/>
          </a:p>
        </p:txBody>
      </p:sp>
      <p:sp>
        <p:nvSpPr>
          <p:cNvPr id="4" name="Slide Number Placeholder 3"/>
          <p:cNvSpPr>
            <a:spLocks noGrp="1"/>
          </p:cNvSpPr>
          <p:nvPr>
            <p:ph type="sldNum" sz="quarter" idx="5"/>
          </p:nvPr>
        </p:nvSpPr>
        <p:spPr/>
        <p:txBody>
          <a:bodyPr/>
          <a:lstStyle/>
          <a:p>
            <a:fld id="{4B463DD4-E9B3-5E46-A160-B2DE78324F35}" type="slidenum">
              <a:rPr lang="en-GB" smtClean="0"/>
              <a:t>9</a:t>
            </a:fld>
            <a:endParaRPr lang="en-GB"/>
          </a:p>
        </p:txBody>
      </p:sp>
    </p:spTree>
    <p:extLst>
      <p:ext uri="{BB962C8B-B14F-4D97-AF65-F5344CB8AC3E}">
        <p14:creationId xmlns:p14="http://schemas.microsoft.com/office/powerpoint/2010/main" val="186884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3967-8070-2BA9-3789-6305EFCE25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66299EC-EDB5-6C2E-847E-BD55D9766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C735DA2-B64D-2615-542A-DE7101901920}"/>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5" name="Footer Placeholder 4">
            <a:extLst>
              <a:ext uri="{FF2B5EF4-FFF2-40B4-BE49-F238E27FC236}">
                <a16:creationId xmlns:a16="http://schemas.microsoft.com/office/drawing/2014/main" id="{AFABB58C-CDFC-6831-E569-6A53D6EDFF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0ABC1A-97A7-58A6-E5EF-81827536333B}"/>
              </a:ext>
            </a:extLst>
          </p:cNvPr>
          <p:cNvSpPr>
            <a:spLocks noGrp="1"/>
          </p:cNvSpPr>
          <p:nvPr>
            <p:ph type="sldNum" sz="quarter" idx="12"/>
          </p:nvPr>
        </p:nvSpPr>
        <p:spPr/>
        <p:txBody>
          <a:bodyPr/>
          <a:lstStyle/>
          <a:p>
            <a:fld id="{C9C2EE86-1284-2A49-BBFF-00071D6B9A2F}" type="slidenum">
              <a:rPr lang="en-GB" smtClean="0"/>
              <a:t>‹#›</a:t>
            </a:fld>
            <a:endParaRPr lang="en-GB"/>
          </a:p>
        </p:txBody>
      </p:sp>
      <p:pic>
        <p:nvPicPr>
          <p:cNvPr id="8" name="Picture 7" descr="A close up of blue text&#10;&#10;Description automatically generated">
            <a:extLst>
              <a:ext uri="{FF2B5EF4-FFF2-40B4-BE49-F238E27FC236}">
                <a16:creationId xmlns:a16="http://schemas.microsoft.com/office/drawing/2014/main" id="{4187156C-1085-84A9-2888-0AB0FB4BDBE3}"/>
              </a:ext>
            </a:extLst>
          </p:cNvPr>
          <p:cNvPicPr>
            <a:picLocks noChangeAspect="1"/>
          </p:cNvPicPr>
          <p:nvPr userDrawn="1"/>
        </p:nvPicPr>
        <p:blipFill>
          <a:blip r:embed="rId2"/>
          <a:stretch>
            <a:fillRect/>
          </a:stretch>
        </p:blipFill>
        <p:spPr>
          <a:xfrm>
            <a:off x="10243820" y="6251575"/>
            <a:ext cx="1701800" cy="469900"/>
          </a:xfrm>
          <a:prstGeom prst="rect">
            <a:avLst/>
          </a:prstGeom>
        </p:spPr>
      </p:pic>
    </p:spTree>
    <p:extLst>
      <p:ext uri="{BB962C8B-B14F-4D97-AF65-F5344CB8AC3E}">
        <p14:creationId xmlns:p14="http://schemas.microsoft.com/office/powerpoint/2010/main" val="37506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764B-E733-5B6C-68AF-2556789F0E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CEED4BD-F784-4D6B-2720-D0D852B54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51E832-8633-4F7A-E4A1-D579462181B6}"/>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5" name="Footer Placeholder 4">
            <a:extLst>
              <a:ext uri="{FF2B5EF4-FFF2-40B4-BE49-F238E27FC236}">
                <a16:creationId xmlns:a16="http://schemas.microsoft.com/office/drawing/2014/main" id="{575B179A-FFC7-894B-5E1A-592BAEE8A6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7DABF4-067F-B2EB-8F23-14907E28D2AC}"/>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311649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73A78-BF21-56FE-65D1-08D0303FAF0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82539E3-5D1D-14F0-410D-55D2D4540B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9FD78D-3963-AAEF-FD92-9E6D2367A5B6}"/>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5" name="Footer Placeholder 4">
            <a:extLst>
              <a:ext uri="{FF2B5EF4-FFF2-40B4-BE49-F238E27FC236}">
                <a16:creationId xmlns:a16="http://schemas.microsoft.com/office/drawing/2014/main" id="{89CA1CC2-F2A2-71B5-8591-595E12FF4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1CC01-3FAF-78EB-279E-0FE831899B54}"/>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164852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440A-DDB9-2142-735A-BDA4EE5B591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B18CB3B-5C27-9D39-2D11-4E6D1522C7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34D39EF-6353-B7C8-90C1-CDD3075C0185}"/>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5" name="Footer Placeholder 4">
            <a:extLst>
              <a:ext uri="{FF2B5EF4-FFF2-40B4-BE49-F238E27FC236}">
                <a16:creationId xmlns:a16="http://schemas.microsoft.com/office/drawing/2014/main" id="{C35017E1-F873-AFDB-CD8A-91BFFF8F22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80E7A-190A-2C4C-1BA3-2F3BC68D0F04}"/>
              </a:ext>
            </a:extLst>
          </p:cNvPr>
          <p:cNvSpPr>
            <a:spLocks noGrp="1"/>
          </p:cNvSpPr>
          <p:nvPr>
            <p:ph type="sldNum" sz="quarter" idx="12"/>
          </p:nvPr>
        </p:nvSpPr>
        <p:spPr/>
        <p:txBody>
          <a:bodyPr/>
          <a:lstStyle/>
          <a:p>
            <a:fld id="{C9C2EE86-1284-2A49-BBFF-00071D6B9A2F}" type="slidenum">
              <a:rPr lang="en-GB" smtClean="0"/>
              <a:t>‹#›</a:t>
            </a:fld>
            <a:endParaRPr lang="en-GB"/>
          </a:p>
        </p:txBody>
      </p:sp>
      <p:pic>
        <p:nvPicPr>
          <p:cNvPr id="7" name="Picture 6" descr="A close up of blue text&#10;&#10;Description automatically generated">
            <a:extLst>
              <a:ext uri="{FF2B5EF4-FFF2-40B4-BE49-F238E27FC236}">
                <a16:creationId xmlns:a16="http://schemas.microsoft.com/office/drawing/2014/main" id="{90F2F9FF-ECED-1937-12AA-A01A54B649A1}"/>
              </a:ext>
            </a:extLst>
          </p:cNvPr>
          <p:cNvPicPr>
            <a:picLocks noChangeAspect="1"/>
          </p:cNvPicPr>
          <p:nvPr userDrawn="1"/>
        </p:nvPicPr>
        <p:blipFill>
          <a:blip r:embed="rId2"/>
          <a:stretch>
            <a:fillRect/>
          </a:stretch>
        </p:blipFill>
        <p:spPr>
          <a:xfrm>
            <a:off x="10243820" y="6251575"/>
            <a:ext cx="1701800" cy="469900"/>
          </a:xfrm>
          <a:prstGeom prst="rect">
            <a:avLst/>
          </a:prstGeom>
        </p:spPr>
      </p:pic>
    </p:spTree>
    <p:extLst>
      <p:ext uri="{BB962C8B-B14F-4D97-AF65-F5344CB8AC3E}">
        <p14:creationId xmlns:p14="http://schemas.microsoft.com/office/powerpoint/2010/main" val="24246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BDA4-F6E5-C60E-6BB0-05AF3E174F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8F9EC4E-DF64-B55B-ED2A-FFB11F3CB1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9B0435-F208-774A-9E2B-B1CA1DEBDDD3}"/>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5" name="Footer Placeholder 4">
            <a:extLst>
              <a:ext uri="{FF2B5EF4-FFF2-40B4-BE49-F238E27FC236}">
                <a16:creationId xmlns:a16="http://schemas.microsoft.com/office/drawing/2014/main" id="{0D445C1B-2C7A-AAAC-1BE5-F59D106F4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F8705-98C9-CE13-FED6-A5302D3EF006}"/>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166500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9B81-2EF8-0254-4D43-76863CFD76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7C4068-7836-4E62-11E9-9FB4EF4276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B359DA6-4495-4420-30BA-E9537CAE45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596471-1A59-7C5C-CFB7-E42EFEFD35E4}"/>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6" name="Footer Placeholder 5">
            <a:extLst>
              <a:ext uri="{FF2B5EF4-FFF2-40B4-BE49-F238E27FC236}">
                <a16:creationId xmlns:a16="http://schemas.microsoft.com/office/drawing/2014/main" id="{CE7B9915-397C-246F-932A-6B63669961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B98849-BC60-3986-2A12-ED6E9F71A690}"/>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406668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D0E6-8AF8-7CA4-6135-8BD8EA0105D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66EB668-E265-BC3D-1D06-13009580D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D12E8C-F1F8-BD83-AB94-C9B8FB4410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0C11D60C-70C8-2B38-6800-A374708B1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2E117-EAFE-86C6-9904-F50DD486FD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4AD23F-13B5-80FC-1101-26C093583124}"/>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8" name="Footer Placeholder 7">
            <a:extLst>
              <a:ext uri="{FF2B5EF4-FFF2-40B4-BE49-F238E27FC236}">
                <a16:creationId xmlns:a16="http://schemas.microsoft.com/office/drawing/2014/main" id="{0EDFE149-3C0D-ADCD-8A2A-D583DF31EF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29916A-F748-7A97-ADED-0999329F9859}"/>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7446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FC77-983F-EB2E-BAE4-4D43FCE9564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003B7D6-042E-3492-9066-A56A1B5C9FC7}"/>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4" name="Footer Placeholder 3">
            <a:extLst>
              <a:ext uri="{FF2B5EF4-FFF2-40B4-BE49-F238E27FC236}">
                <a16:creationId xmlns:a16="http://schemas.microsoft.com/office/drawing/2014/main" id="{072247E2-C681-B1FF-6FA5-BCA410C0B1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7474BF-9CBB-DC40-9DFA-7C460524D6A6}"/>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192062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E3AEE-784D-B4FF-F12D-4A808CA27440}"/>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3" name="Footer Placeholder 2">
            <a:extLst>
              <a:ext uri="{FF2B5EF4-FFF2-40B4-BE49-F238E27FC236}">
                <a16:creationId xmlns:a16="http://schemas.microsoft.com/office/drawing/2014/main" id="{3C8CFF28-8963-C0AD-C1D6-BB6D5F831A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AE4B35-E343-DA6D-7642-67D0DD93B651}"/>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69662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42DC-5050-019B-C19E-0CFAE4B204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48A0180-8AA8-6519-6010-AC5104076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043636C-CAE6-A0AE-5B03-6DD8FE7C5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A5576E-30F1-1B82-21BA-452841AD58C0}"/>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6" name="Footer Placeholder 5">
            <a:extLst>
              <a:ext uri="{FF2B5EF4-FFF2-40B4-BE49-F238E27FC236}">
                <a16:creationId xmlns:a16="http://schemas.microsoft.com/office/drawing/2014/main" id="{2929BFDE-53CD-9807-88EB-032325814B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2528E-29EC-22CE-5BB2-6B09DE75734E}"/>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23341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CD13-A3E7-EDA0-92F9-0DA22AE326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56D7ED-C34B-5306-E369-51BE4AC03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B4F68B90-9F07-C3E6-AF37-6E0194C7A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D9086E-3868-6AD9-58B2-A1F247969EFD}"/>
              </a:ext>
            </a:extLst>
          </p:cNvPr>
          <p:cNvSpPr>
            <a:spLocks noGrp="1"/>
          </p:cNvSpPr>
          <p:nvPr>
            <p:ph type="dt" sz="half" idx="10"/>
          </p:nvPr>
        </p:nvSpPr>
        <p:spPr/>
        <p:txBody>
          <a:bodyPr/>
          <a:lstStyle/>
          <a:p>
            <a:fld id="{B1CFD045-7E85-E149-9990-FAC6C5C1E8D0}" type="datetimeFigureOut">
              <a:rPr lang="en-GB" smtClean="0"/>
              <a:t>14/04/2025</a:t>
            </a:fld>
            <a:endParaRPr lang="en-GB"/>
          </a:p>
        </p:txBody>
      </p:sp>
      <p:sp>
        <p:nvSpPr>
          <p:cNvPr id="6" name="Footer Placeholder 5">
            <a:extLst>
              <a:ext uri="{FF2B5EF4-FFF2-40B4-BE49-F238E27FC236}">
                <a16:creationId xmlns:a16="http://schemas.microsoft.com/office/drawing/2014/main" id="{EBB62884-C1AA-5A41-58D0-3FDB22DD9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113CD-5BAF-BA49-C03C-7161A28DBA91}"/>
              </a:ext>
            </a:extLst>
          </p:cNvPr>
          <p:cNvSpPr>
            <a:spLocks noGrp="1"/>
          </p:cNvSpPr>
          <p:nvPr>
            <p:ph type="sldNum" sz="quarter" idx="12"/>
          </p:nvPr>
        </p:nvSpPr>
        <p:spPr/>
        <p:txBody>
          <a:bodyPr/>
          <a:lstStyle/>
          <a:p>
            <a:fld id="{C9C2EE86-1284-2A49-BBFF-00071D6B9A2F}" type="slidenum">
              <a:rPr lang="en-GB" smtClean="0"/>
              <a:t>‹#›</a:t>
            </a:fld>
            <a:endParaRPr lang="en-GB"/>
          </a:p>
        </p:txBody>
      </p:sp>
    </p:spTree>
    <p:extLst>
      <p:ext uri="{BB962C8B-B14F-4D97-AF65-F5344CB8AC3E}">
        <p14:creationId xmlns:p14="http://schemas.microsoft.com/office/powerpoint/2010/main" val="21013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68005-5D8E-62D4-5CEC-69E7EDF9FF78}"/>
              </a:ext>
            </a:extLst>
          </p:cNvPr>
          <p:cNvPicPr>
            <a:picLocks noChangeAspect="1"/>
          </p:cNvPicPr>
          <p:nvPr userDrawn="1"/>
        </p:nvPicPr>
        <p:blipFill>
          <a:blip r:embed="rId13"/>
          <a:stretch>
            <a:fillRect/>
          </a:stretch>
        </p:blipFill>
        <p:spPr>
          <a:xfrm>
            <a:off x="0" y="0"/>
            <a:ext cx="12192000" cy="1017995"/>
          </a:xfrm>
          <a:prstGeom prst="rect">
            <a:avLst/>
          </a:prstGeom>
        </p:spPr>
      </p:pic>
      <p:sp>
        <p:nvSpPr>
          <p:cNvPr id="2" name="Title Placeholder 1">
            <a:extLst>
              <a:ext uri="{FF2B5EF4-FFF2-40B4-BE49-F238E27FC236}">
                <a16:creationId xmlns:a16="http://schemas.microsoft.com/office/drawing/2014/main" id="{04D7A1FA-D46F-DBD5-9142-7966532AEDE6}"/>
              </a:ext>
            </a:extLst>
          </p:cNvPr>
          <p:cNvSpPr>
            <a:spLocks noGrp="1"/>
          </p:cNvSpPr>
          <p:nvPr>
            <p:ph type="title"/>
          </p:nvPr>
        </p:nvSpPr>
        <p:spPr>
          <a:xfrm>
            <a:off x="1798320" y="0"/>
            <a:ext cx="10393680" cy="1017995"/>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BAE06C4-B445-34B7-6E25-BC2354B0AA0D}"/>
              </a:ext>
            </a:extLst>
          </p:cNvPr>
          <p:cNvSpPr>
            <a:spLocks noGrp="1"/>
          </p:cNvSpPr>
          <p:nvPr>
            <p:ph type="body" idx="1"/>
          </p:nvPr>
        </p:nvSpPr>
        <p:spPr>
          <a:xfrm>
            <a:off x="838200" y="1032918"/>
            <a:ext cx="10515600" cy="48770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E2EABB5-2DC8-F27D-97D2-F3B7732073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82000"/>
                  </a:schemeClr>
                </a:solidFill>
                <a:latin typeface="Quicksand" pitchFamily="2" charset="77"/>
              </a:defRPr>
            </a:lvl1pPr>
          </a:lstStyle>
          <a:p>
            <a:fld id="{B1CFD045-7E85-E149-9990-FAC6C5C1E8D0}" type="datetimeFigureOut">
              <a:rPr lang="en-GB" smtClean="0"/>
              <a:pPr/>
              <a:t>14/04/2025</a:t>
            </a:fld>
            <a:endParaRPr lang="en-GB"/>
          </a:p>
        </p:txBody>
      </p:sp>
      <p:sp>
        <p:nvSpPr>
          <p:cNvPr id="5" name="Footer Placeholder 4">
            <a:extLst>
              <a:ext uri="{FF2B5EF4-FFF2-40B4-BE49-F238E27FC236}">
                <a16:creationId xmlns:a16="http://schemas.microsoft.com/office/drawing/2014/main" id="{6B9C3FB9-AC5C-1A0A-E02C-C29446C58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82000"/>
                  </a:schemeClr>
                </a:solidFill>
                <a:latin typeface="Quicksand" pitchFamily="2" charset="77"/>
              </a:defRPr>
            </a:lvl1pPr>
          </a:lstStyle>
          <a:p>
            <a:endParaRPr lang="en-GB"/>
          </a:p>
        </p:txBody>
      </p:sp>
      <p:sp>
        <p:nvSpPr>
          <p:cNvPr id="6" name="Slide Number Placeholder 5">
            <a:extLst>
              <a:ext uri="{FF2B5EF4-FFF2-40B4-BE49-F238E27FC236}">
                <a16:creationId xmlns:a16="http://schemas.microsoft.com/office/drawing/2014/main" id="{9C114F98-61C6-4F50-6EA0-B07F721D3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82000"/>
                  </a:schemeClr>
                </a:solidFill>
                <a:latin typeface="Quicksand" pitchFamily="2" charset="77"/>
              </a:defRPr>
            </a:lvl1pPr>
          </a:lstStyle>
          <a:p>
            <a:fld id="{C9C2EE86-1284-2A49-BBFF-00071D6B9A2F}" type="slidenum">
              <a:rPr lang="en-GB" smtClean="0"/>
              <a:pPr/>
              <a:t>‹#›</a:t>
            </a:fld>
            <a:endParaRPr lang="en-GB"/>
          </a:p>
        </p:txBody>
      </p:sp>
    </p:spTree>
    <p:extLst>
      <p:ext uri="{BB962C8B-B14F-4D97-AF65-F5344CB8AC3E}">
        <p14:creationId xmlns:p14="http://schemas.microsoft.com/office/powerpoint/2010/main" val="11351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Quicksan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Quicksan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Quicksan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Quicksan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Quicksan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Quicksa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d.go.jp/atla/fund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d.go.jp/atla/kousouke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mod.go.jp/atla/shinsouken.html" TargetMode="External"/><Relationship Id="rId5" Type="http://schemas.openxmlformats.org/officeDocument/2006/relationships/hyperlink" Target="https://www.mod.go.jp/atla/kansouken.html" TargetMode="External"/><Relationship Id="rId4" Type="http://schemas.openxmlformats.org/officeDocument/2006/relationships/hyperlink" Target="https://www.mod.go.jp/atla/rikusouke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mod.go.jp/atla/soubiseisaku_newentry.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ota.co.jp/en/" TargetMode="External"/><Relationship Id="rId3" Type="http://schemas.openxmlformats.org/officeDocument/2006/relationships/hyperlink" Target="https://www.meti.go.jp/press/2025/04/20250409002/20250409002.html" TargetMode="External"/><Relationship Id="rId7" Type="http://schemas.openxmlformats.org/officeDocument/2006/relationships/hyperlink" Target="https://www.mitsufuji.co.jp/" TargetMode="Externa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hyperlink" Target="https://innophys.jp/" TargetMode="External"/><Relationship Id="rId11" Type="http://schemas.openxmlformats.org/officeDocument/2006/relationships/hyperlink" Target="https://sakana.ai/blog/" TargetMode="External"/><Relationship Id="rId5" Type="http://schemas.openxmlformats.org/officeDocument/2006/relationships/hyperlink" Target="https://vfr.co.jp/" TargetMode="External"/><Relationship Id="rId10" Type="http://schemas.openxmlformats.org/officeDocument/2006/relationships/hyperlink" Target="https://lquom.com/en/" TargetMode="External"/><Relationship Id="rId4" Type="http://schemas.openxmlformats.org/officeDocument/2006/relationships/hyperlink" Target="https://www.acsl.co.jp/en/" TargetMode="External"/><Relationship Id="rId9" Type="http://schemas.openxmlformats.org/officeDocument/2006/relationships/hyperlink" Target="https://synspectiv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mod.go.jp/dih/service.html" TargetMode="External"/><Relationship Id="rId13" Type="http://schemas.openxmlformats.org/officeDocument/2006/relationships/hyperlink" Target="https://www.mod.go.jp/msdf/bukei/index.html" TargetMode="External"/><Relationship Id="rId3" Type="http://schemas.openxmlformats.org/officeDocument/2006/relationships/hyperlink" Target="https://www.mod.go.jp/j/budget/chotatsu/naikyoku/index.html" TargetMode="External"/><Relationship Id="rId7" Type="http://schemas.openxmlformats.org/officeDocument/2006/relationships/hyperlink" Target="https://www.ndmc.ac.jp/info/information/" TargetMode="External"/><Relationship Id="rId12" Type="http://schemas.openxmlformats.org/officeDocument/2006/relationships/hyperlink" Target="https://www.mod.go.jp/msdf/suppl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nids.mod.go.jp/procurement/index.html" TargetMode="External"/><Relationship Id="rId11" Type="http://schemas.openxmlformats.org/officeDocument/2006/relationships/hyperlink" Target="https://www.mod.go.jp/gsdf/chotatsu/index.html" TargetMode="External"/><Relationship Id="rId5" Type="http://schemas.openxmlformats.org/officeDocument/2006/relationships/hyperlink" Target="https://www.mod.go.jp/nda/about/index.html" TargetMode="External"/><Relationship Id="rId10" Type="http://schemas.openxmlformats.org/officeDocument/2006/relationships/hyperlink" Target="https://www.mod.go.jp/atla/choutatsu.html" TargetMode="External"/><Relationship Id="rId4" Type="http://schemas.openxmlformats.org/officeDocument/2006/relationships/hyperlink" Target="https://www.mod.go.jp/j/budget/chotatsu/ichiran.html" TargetMode="External"/><Relationship Id="rId9" Type="http://schemas.openxmlformats.org/officeDocument/2006/relationships/hyperlink" Target="https://www.mod.go.jp/igo/procurement/index.html" TargetMode="External"/><Relationship Id="rId14" Type="http://schemas.openxmlformats.org/officeDocument/2006/relationships/hyperlink" Target="https://www.mod.go.jp/asdf/choutats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F148-EAEE-AF99-FB0D-07BFF94D9038}"/>
              </a:ext>
            </a:extLst>
          </p:cNvPr>
          <p:cNvSpPr>
            <a:spLocks noGrp="1"/>
          </p:cNvSpPr>
          <p:nvPr>
            <p:ph type="ctrTitle"/>
          </p:nvPr>
        </p:nvSpPr>
        <p:spPr/>
        <p:txBody>
          <a:bodyPr/>
          <a:lstStyle/>
          <a:p>
            <a:r>
              <a:rPr lang="en-GB" dirty="0">
                <a:solidFill>
                  <a:schemeClr val="tx1"/>
                </a:solidFill>
              </a:rPr>
              <a:t>Japanese defense market</a:t>
            </a:r>
          </a:p>
        </p:txBody>
      </p:sp>
      <p:sp>
        <p:nvSpPr>
          <p:cNvPr id="3" name="Subtitle 2">
            <a:extLst>
              <a:ext uri="{FF2B5EF4-FFF2-40B4-BE49-F238E27FC236}">
                <a16:creationId xmlns:a16="http://schemas.microsoft.com/office/drawing/2014/main" id="{6F222147-A634-48DF-7A3B-FBADCEE115BB}"/>
              </a:ext>
            </a:extLst>
          </p:cNvPr>
          <p:cNvSpPr>
            <a:spLocks noGrp="1"/>
          </p:cNvSpPr>
          <p:nvPr>
            <p:ph type="subTitle" idx="1"/>
          </p:nvPr>
        </p:nvSpPr>
        <p:spPr>
          <a:xfrm>
            <a:off x="1524000" y="3602037"/>
            <a:ext cx="9144000" cy="2133599"/>
          </a:xfrm>
        </p:spPr>
        <p:txBody>
          <a:bodyPr>
            <a:normAutofit lnSpcReduction="10000"/>
          </a:bodyPr>
          <a:lstStyle/>
          <a:p>
            <a:r>
              <a:rPr lang="en-GB" sz="3200" dirty="0"/>
              <a:t> - An overview –</a:t>
            </a:r>
          </a:p>
          <a:p>
            <a:r>
              <a:rPr lang="en-GB" sz="3200" dirty="0"/>
              <a:t>EU-Japan Centre Defence Business Mission</a:t>
            </a:r>
          </a:p>
          <a:p>
            <a:r>
              <a:rPr lang="en-GB" sz="3200" dirty="0"/>
              <a:t>Pre-departure Meeting</a:t>
            </a:r>
          </a:p>
          <a:p>
            <a:r>
              <a:rPr lang="en-GB" sz="3200" dirty="0"/>
              <a:t>April 11, 2025</a:t>
            </a:r>
          </a:p>
          <a:p>
            <a:endParaRPr lang="en-GB" sz="3200" dirty="0"/>
          </a:p>
          <a:p>
            <a:endParaRPr lang="en-GB" sz="3200" dirty="0"/>
          </a:p>
        </p:txBody>
      </p:sp>
      <p:pic>
        <p:nvPicPr>
          <p:cNvPr id="7" name="Picture 6" descr="A close-up of flags&#10;&#10;AI-generated content may be incorrect.">
            <a:extLst>
              <a:ext uri="{FF2B5EF4-FFF2-40B4-BE49-F238E27FC236}">
                <a16:creationId xmlns:a16="http://schemas.microsoft.com/office/drawing/2014/main" id="{12399051-E706-DBE9-D1D9-A8C324587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7853" y="1328067"/>
            <a:ext cx="1473476" cy="988096"/>
          </a:xfrm>
          <a:prstGeom prst="rect">
            <a:avLst/>
          </a:prstGeom>
        </p:spPr>
      </p:pic>
    </p:spTree>
    <p:extLst>
      <p:ext uri="{BB962C8B-B14F-4D97-AF65-F5344CB8AC3E}">
        <p14:creationId xmlns:p14="http://schemas.microsoft.com/office/powerpoint/2010/main" val="302445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7670-373F-9506-B08E-F2EBF59DD3A1}"/>
              </a:ext>
            </a:extLst>
          </p:cNvPr>
          <p:cNvSpPr>
            <a:spLocks noGrp="1"/>
          </p:cNvSpPr>
          <p:nvPr>
            <p:ph type="title"/>
          </p:nvPr>
        </p:nvSpPr>
        <p:spPr/>
        <p:txBody>
          <a:bodyPr/>
          <a:lstStyle/>
          <a:p>
            <a:r>
              <a:rPr lang="en-GB" dirty="0"/>
              <a:t>ATLA: Types of procurement</a:t>
            </a:r>
          </a:p>
        </p:txBody>
      </p:sp>
      <p:sp>
        <p:nvSpPr>
          <p:cNvPr id="3" name="Content Placeholder 2">
            <a:extLst>
              <a:ext uri="{FF2B5EF4-FFF2-40B4-BE49-F238E27FC236}">
                <a16:creationId xmlns:a16="http://schemas.microsoft.com/office/drawing/2014/main" id="{34AD057F-EBD2-D4E3-0C70-ED28F82D66C1}"/>
              </a:ext>
            </a:extLst>
          </p:cNvPr>
          <p:cNvSpPr>
            <a:spLocks noGrp="1"/>
          </p:cNvSpPr>
          <p:nvPr>
            <p:ph idx="1"/>
          </p:nvPr>
        </p:nvSpPr>
        <p:spPr>
          <a:xfrm>
            <a:off x="534390" y="1450929"/>
            <a:ext cx="10819410" cy="4877004"/>
          </a:xfrm>
        </p:spPr>
        <p:txBody>
          <a:bodyPr>
            <a:normAutofit/>
          </a:bodyPr>
          <a:lstStyle/>
          <a:p>
            <a:pPr marL="0" indent="0">
              <a:buNone/>
            </a:pPr>
            <a:r>
              <a:rPr lang="en-GB" sz="2400" b="1" u="sng" dirty="0"/>
              <a:t>Central procurement</a:t>
            </a:r>
          </a:p>
          <a:p>
            <a:r>
              <a:rPr lang="en-GB" sz="2400" b="1" dirty="0"/>
              <a:t>Domestic procurement </a:t>
            </a:r>
            <a:r>
              <a:rPr lang="en-GB" sz="2400" i="1" dirty="0"/>
              <a:t>(</a:t>
            </a:r>
            <a:r>
              <a:rPr lang="en-GB" sz="2400" i="1" dirty="0" err="1"/>
              <a:t>kokunai</a:t>
            </a:r>
            <a:r>
              <a:rPr lang="en-GB" sz="2400" i="1" dirty="0"/>
              <a:t> </a:t>
            </a:r>
            <a:r>
              <a:rPr lang="en-GB" sz="2400" i="1" dirty="0" err="1"/>
              <a:t>choutatsu</a:t>
            </a:r>
            <a:r>
              <a:rPr lang="en-GB" sz="2400" i="1" dirty="0"/>
              <a:t>)</a:t>
            </a:r>
            <a:endParaRPr lang="en-GB" sz="2400" dirty="0"/>
          </a:p>
          <a:p>
            <a:pPr lvl="1"/>
            <a:r>
              <a:rPr lang="en-GB" sz="2000" dirty="0"/>
              <a:t>Procurement of domestically-made goods and services </a:t>
            </a:r>
          </a:p>
          <a:p>
            <a:r>
              <a:rPr lang="en-GB" sz="2400" b="1" dirty="0"/>
              <a:t>Importation procurement </a:t>
            </a:r>
            <a:r>
              <a:rPr lang="en-GB" sz="2400" i="1" dirty="0"/>
              <a:t>(</a:t>
            </a:r>
            <a:r>
              <a:rPr lang="en-GB" sz="2400" i="1" dirty="0" err="1"/>
              <a:t>yunyuu</a:t>
            </a:r>
            <a:r>
              <a:rPr lang="en-GB" sz="2400" i="1" dirty="0"/>
              <a:t> </a:t>
            </a:r>
            <a:r>
              <a:rPr lang="en-GB" sz="2400" i="1" dirty="0" err="1"/>
              <a:t>choutatsu</a:t>
            </a:r>
            <a:r>
              <a:rPr lang="en-GB" sz="2400" i="1" dirty="0"/>
              <a:t>)</a:t>
            </a:r>
          </a:p>
          <a:p>
            <a:pPr lvl="1"/>
            <a:r>
              <a:rPr lang="en-GB" sz="2000" dirty="0"/>
              <a:t>Procurement directly from abroad or via trading houses</a:t>
            </a:r>
          </a:p>
          <a:p>
            <a:pPr lvl="2"/>
            <a:r>
              <a:rPr lang="en-GB" sz="1800" u="sng" dirty="0"/>
              <a:t>Regular import procurement </a:t>
            </a:r>
            <a:r>
              <a:rPr lang="en-GB" sz="1800" dirty="0"/>
              <a:t>via trading houses </a:t>
            </a:r>
            <a:r>
              <a:rPr lang="en-GB" sz="1800" i="1" dirty="0"/>
              <a:t>(</a:t>
            </a:r>
            <a:r>
              <a:rPr lang="en-GB" sz="1800" i="1" dirty="0" err="1"/>
              <a:t>ippan</a:t>
            </a:r>
            <a:r>
              <a:rPr lang="en-GB" sz="1800" i="1" dirty="0"/>
              <a:t> </a:t>
            </a:r>
            <a:r>
              <a:rPr lang="en-GB" sz="1800" i="1" dirty="0" err="1"/>
              <a:t>yunyu</a:t>
            </a:r>
            <a:r>
              <a:rPr lang="en-GB" sz="1800" i="1" dirty="0"/>
              <a:t> </a:t>
            </a:r>
            <a:r>
              <a:rPr lang="en-GB" sz="1800" i="1" dirty="0" err="1"/>
              <a:t>chotatsu</a:t>
            </a:r>
            <a:r>
              <a:rPr lang="en-GB" sz="1800" i="1" dirty="0"/>
              <a:t>)</a:t>
            </a:r>
            <a:endParaRPr lang="en-GB" sz="1800" dirty="0"/>
          </a:p>
          <a:p>
            <a:pPr lvl="2"/>
            <a:r>
              <a:rPr lang="en-GB" sz="1800" u="sng" dirty="0"/>
              <a:t>Foreign Military Sales </a:t>
            </a:r>
            <a:r>
              <a:rPr lang="en-GB" sz="1800" dirty="0"/>
              <a:t>(FMS) procurement</a:t>
            </a:r>
          </a:p>
          <a:p>
            <a:pPr lvl="3"/>
            <a:r>
              <a:rPr lang="en-GB" sz="1600" dirty="0"/>
              <a:t>Procurement from US</a:t>
            </a:r>
          </a:p>
          <a:p>
            <a:r>
              <a:rPr lang="en-GB" sz="2600" dirty="0"/>
              <a:t>Majority is single/limited tenders, no competition</a:t>
            </a:r>
          </a:p>
          <a:p>
            <a:pPr lvl="2"/>
            <a:r>
              <a:rPr lang="en-GB" sz="2000" dirty="0"/>
              <a:t>Low marketability of products needed, Specialist suppliers, High-level and complex specifications, Long contracting periods</a:t>
            </a:r>
            <a:endParaRPr lang="en-GB" sz="2200" dirty="0"/>
          </a:p>
          <a:p>
            <a:pPr lvl="3"/>
            <a:endParaRPr lang="en-GB" sz="1600" dirty="0"/>
          </a:p>
          <a:p>
            <a:pPr lvl="3"/>
            <a:endParaRPr lang="en-GB" sz="1600" dirty="0"/>
          </a:p>
        </p:txBody>
      </p:sp>
    </p:spTree>
    <p:extLst>
      <p:ext uri="{BB962C8B-B14F-4D97-AF65-F5344CB8AC3E}">
        <p14:creationId xmlns:p14="http://schemas.microsoft.com/office/powerpoint/2010/main" val="403342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9E08-320E-F1CC-7C24-77D5B01C3FE9}"/>
              </a:ext>
            </a:extLst>
          </p:cNvPr>
          <p:cNvSpPr>
            <a:spLocks noGrp="1"/>
          </p:cNvSpPr>
          <p:nvPr>
            <p:ph type="title"/>
          </p:nvPr>
        </p:nvSpPr>
        <p:spPr/>
        <p:txBody>
          <a:bodyPr/>
          <a:lstStyle/>
          <a:p>
            <a:r>
              <a:rPr lang="en-GB" dirty="0"/>
              <a:t>Joint R&amp;D projects</a:t>
            </a:r>
          </a:p>
        </p:txBody>
      </p:sp>
      <p:sp>
        <p:nvSpPr>
          <p:cNvPr id="3" name="Content Placeholder 2">
            <a:extLst>
              <a:ext uri="{FF2B5EF4-FFF2-40B4-BE49-F238E27FC236}">
                <a16:creationId xmlns:a16="http://schemas.microsoft.com/office/drawing/2014/main" id="{8D00CB79-B5E9-9A70-6BE7-689382CC3689}"/>
              </a:ext>
            </a:extLst>
          </p:cNvPr>
          <p:cNvSpPr>
            <a:spLocks noGrp="1"/>
          </p:cNvSpPr>
          <p:nvPr>
            <p:ph idx="1"/>
          </p:nvPr>
        </p:nvSpPr>
        <p:spPr>
          <a:xfrm>
            <a:off x="838200" y="1032918"/>
            <a:ext cx="10728366" cy="4877004"/>
          </a:xfrm>
        </p:spPr>
        <p:txBody>
          <a:bodyPr>
            <a:normAutofit fontScale="92500" lnSpcReduction="10000"/>
          </a:bodyPr>
          <a:lstStyle/>
          <a:p>
            <a:pPr marL="0" indent="0">
              <a:buNone/>
            </a:pPr>
            <a:endParaRPr lang="en-GB" dirty="0"/>
          </a:p>
          <a:p>
            <a:pPr marL="0" indent="0">
              <a:buNone/>
            </a:pPr>
            <a:r>
              <a:rPr lang="en-GB" b="1" dirty="0">
                <a:solidFill>
                  <a:schemeClr val="accent1"/>
                </a:solidFill>
              </a:rPr>
              <a:t>ATLA</a:t>
            </a:r>
          </a:p>
          <a:p>
            <a:r>
              <a:rPr lang="en-GB" dirty="0"/>
              <a:t>Australia: AUV development (Jan 2024)</a:t>
            </a:r>
          </a:p>
          <a:p>
            <a:r>
              <a:rPr lang="en-GB" dirty="0"/>
              <a:t>UK: Next-gen RF-sensing system (Feb 2022)</a:t>
            </a:r>
          </a:p>
          <a:p>
            <a:r>
              <a:rPr lang="en-GB" dirty="0"/>
              <a:t>UK: Chemical/Bio protection technologies (June 2021)</a:t>
            </a:r>
          </a:p>
          <a:p>
            <a:r>
              <a:rPr lang="en-GB" dirty="0"/>
              <a:t>Australia: Hydrodynamic/hydro-acoustic performance of vessels (May 2021)</a:t>
            </a:r>
          </a:p>
          <a:p>
            <a:pPr marL="0" indent="0">
              <a:buNone/>
            </a:pPr>
            <a:endParaRPr lang="en-GB" dirty="0"/>
          </a:p>
          <a:p>
            <a:pPr marL="0" indent="0">
              <a:buNone/>
            </a:pPr>
            <a:r>
              <a:rPr lang="en-GB" b="1" dirty="0">
                <a:solidFill>
                  <a:schemeClr val="accent1"/>
                </a:solidFill>
              </a:rPr>
              <a:t>MOD</a:t>
            </a:r>
          </a:p>
          <a:p>
            <a:pPr>
              <a:lnSpc>
                <a:spcPct val="100000"/>
              </a:lnSpc>
            </a:pPr>
            <a:r>
              <a:rPr lang="en-GB" dirty="0"/>
              <a:t>(UK/IT) Next Gen Fighter Aircraft (BAE, Leonardo, Mitsubishi Heavy Industries) </a:t>
            </a:r>
          </a:p>
          <a:p>
            <a:pPr>
              <a:lnSpc>
                <a:spcPct val="100000"/>
              </a:lnSpc>
            </a:pPr>
            <a:r>
              <a:rPr lang="en-GB" dirty="0">
                <a:hlinkClick r:id="rId3"/>
              </a:rPr>
              <a:t>Innovative Science and Technology Initiative for Security</a:t>
            </a:r>
            <a:r>
              <a:rPr lang="en-GB" dirty="0"/>
              <a:t> (SBIR funding)</a:t>
            </a:r>
          </a:p>
          <a:p>
            <a:pPr marL="0" indent="0">
              <a:buNone/>
            </a:pPr>
            <a:endParaRPr lang="en-GB" dirty="0"/>
          </a:p>
        </p:txBody>
      </p:sp>
    </p:spTree>
    <p:extLst>
      <p:ext uri="{BB962C8B-B14F-4D97-AF65-F5344CB8AC3E}">
        <p14:creationId xmlns:p14="http://schemas.microsoft.com/office/powerpoint/2010/main" val="249196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945A-BE79-DF2B-B960-0B0EB5CF3B68}"/>
              </a:ext>
            </a:extLst>
          </p:cNvPr>
          <p:cNvSpPr>
            <a:spLocks noGrp="1"/>
          </p:cNvSpPr>
          <p:nvPr>
            <p:ph type="title"/>
          </p:nvPr>
        </p:nvSpPr>
        <p:spPr/>
        <p:txBody>
          <a:bodyPr>
            <a:noAutofit/>
          </a:bodyPr>
          <a:lstStyle/>
          <a:p>
            <a:r>
              <a:rPr lang="en-GB" sz="2800" dirty="0"/>
              <a:t>Research Centres within ATLA</a:t>
            </a:r>
          </a:p>
        </p:txBody>
      </p:sp>
      <p:sp>
        <p:nvSpPr>
          <p:cNvPr id="3" name="Content Placeholder 2">
            <a:extLst>
              <a:ext uri="{FF2B5EF4-FFF2-40B4-BE49-F238E27FC236}">
                <a16:creationId xmlns:a16="http://schemas.microsoft.com/office/drawing/2014/main" id="{FD6C61D7-601C-B150-89D2-82B0AA8227D7}"/>
              </a:ext>
            </a:extLst>
          </p:cNvPr>
          <p:cNvSpPr>
            <a:spLocks noGrp="1"/>
          </p:cNvSpPr>
          <p:nvPr>
            <p:ph idx="1"/>
          </p:nvPr>
        </p:nvSpPr>
        <p:spPr>
          <a:xfrm>
            <a:off x="838200" y="1306050"/>
            <a:ext cx="10515600" cy="4877004"/>
          </a:xfrm>
        </p:spPr>
        <p:txBody>
          <a:bodyPr>
            <a:normAutofit fontScale="92500" lnSpcReduction="10000"/>
          </a:bodyPr>
          <a:lstStyle/>
          <a:p>
            <a:pPr marL="0" indent="0">
              <a:buNone/>
            </a:pPr>
            <a:r>
              <a:rPr lang="en-GB" sz="2400" b="1" dirty="0">
                <a:solidFill>
                  <a:schemeClr val="accent1"/>
                </a:solidFill>
              </a:rPr>
              <a:t>Defense Innovation Science and Technology Institute (DISTI)</a:t>
            </a:r>
          </a:p>
          <a:p>
            <a:r>
              <a:rPr lang="en-GB" sz="2400" dirty="0"/>
              <a:t>Established October 2024 as a Japan-style DARPA/DIU</a:t>
            </a:r>
          </a:p>
          <a:p>
            <a:pPr lvl="1"/>
            <a:r>
              <a:rPr lang="en-GB" sz="2000" dirty="0"/>
              <a:t>External programme managers</a:t>
            </a:r>
          </a:p>
          <a:p>
            <a:pPr lvl="1"/>
            <a:r>
              <a:rPr lang="en-GB" sz="2000" dirty="0"/>
              <a:t>International links with foreign research and defense organizations</a:t>
            </a:r>
          </a:p>
          <a:p>
            <a:pPr lvl="1"/>
            <a:r>
              <a:rPr lang="en-GB" sz="2000" dirty="0"/>
              <a:t>Joint US-Japan Global innovation challenge 2025 (with DIU)</a:t>
            </a:r>
          </a:p>
          <a:p>
            <a:pPr lvl="1"/>
            <a:endParaRPr lang="en-GB" sz="2000" dirty="0"/>
          </a:p>
          <a:p>
            <a:r>
              <a:rPr lang="en-GB" sz="2400" dirty="0"/>
              <a:t>Other research centres</a:t>
            </a:r>
          </a:p>
          <a:p>
            <a:pPr lvl="1"/>
            <a:r>
              <a:rPr lang="en-GB" dirty="0">
                <a:hlinkClick r:id="rId3"/>
              </a:rPr>
              <a:t>Air Systems Research Center </a:t>
            </a:r>
            <a:r>
              <a:rPr lang="en-GB" dirty="0"/>
              <a:t>(AI, AUV, hypersonic missiles and counter-measures)</a:t>
            </a:r>
          </a:p>
          <a:p>
            <a:pPr lvl="1"/>
            <a:r>
              <a:rPr lang="en-GB" dirty="0">
                <a:hlinkClick r:id="rId4"/>
              </a:rPr>
              <a:t>Ground Systems Research Center </a:t>
            </a:r>
            <a:r>
              <a:rPr lang="en-GB" dirty="0"/>
              <a:t>(EMP munitions, multi target munitions, UGV, CBRN counter-measures etc.)</a:t>
            </a:r>
          </a:p>
          <a:p>
            <a:pPr lvl="1"/>
            <a:r>
              <a:rPr lang="en-GB" dirty="0">
                <a:hlinkClick r:id="rId5"/>
              </a:rPr>
              <a:t>Naval Systems Research Center </a:t>
            </a:r>
            <a:r>
              <a:rPr lang="en-GB" dirty="0"/>
              <a:t>(sonar technologies, propellor technology, long-range UUV etc.)</a:t>
            </a:r>
          </a:p>
          <a:p>
            <a:pPr lvl="1"/>
            <a:r>
              <a:rPr lang="en-GB" dirty="0">
                <a:hlinkClick r:id="rId6"/>
              </a:rPr>
              <a:t>Future Capabilities Development Center </a:t>
            </a:r>
            <a:r>
              <a:rPr lang="en-GB" dirty="0"/>
              <a:t>(AI/cyber, space/sensors, laser technologies etc.)</a:t>
            </a:r>
          </a:p>
          <a:p>
            <a:pPr lvl="1"/>
            <a:endParaRPr lang="en-GB" dirty="0"/>
          </a:p>
          <a:p>
            <a:endParaRPr lang="en-GB" dirty="0"/>
          </a:p>
          <a:p>
            <a:endParaRPr lang="en-GB" dirty="0"/>
          </a:p>
        </p:txBody>
      </p:sp>
    </p:spTree>
    <p:extLst>
      <p:ext uri="{BB962C8B-B14F-4D97-AF65-F5344CB8AC3E}">
        <p14:creationId xmlns:p14="http://schemas.microsoft.com/office/powerpoint/2010/main" val="50125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3B4D-BC93-3DE7-5AFD-F245DD2434F4}"/>
              </a:ext>
            </a:extLst>
          </p:cNvPr>
          <p:cNvSpPr>
            <a:spLocks noGrp="1"/>
          </p:cNvSpPr>
          <p:nvPr>
            <p:ph type="title"/>
          </p:nvPr>
        </p:nvSpPr>
        <p:spPr/>
        <p:txBody>
          <a:bodyPr>
            <a:normAutofit/>
          </a:bodyPr>
          <a:lstStyle/>
          <a:p>
            <a:r>
              <a:rPr lang="en-GB" sz="3200" dirty="0"/>
              <a:t>Promotion of access into defence industry</a:t>
            </a:r>
          </a:p>
        </p:txBody>
      </p:sp>
      <p:sp>
        <p:nvSpPr>
          <p:cNvPr id="3" name="Content Placeholder 2">
            <a:extLst>
              <a:ext uri="{FF2B5EF4-FFF2-40B4-BE49-F238E27FC236}">
                <a16:creationId xmlns:a16="http://schemas.microsoft.com/office/drawing/2014/main" id="{81B87618-A6C3-48B3-8E06-E66D79E6E067}"/>
              </a:ext>
            </a:extLst>
          </p:cNvPr>
          <p:cNvSpPr>
            <a:spLocks noGrp="1"/>
          </p:cNvSpPr>
          <p:nvPr>
            <p:ph idx="1"/>
          </p:nvPr>
        </p:nvSpPr>
        <p:spPr>
          <a:xfrm>
            <a:off x="190008" y="1032918"/>
            <a:ext cx="5272642" cy="4877004"/>
          </a:xfrm>
        </p:spPr>
        <p:txBody>
          <a:bodyPr/>
          <a:lstStyle/>
          <a:p>
            <a:r>
              <a:rPr lang="en-GB" dirty="0"/>
              <a:t>ATLA is actively recruiting companies to access the defence industry</a:t>
            </a:r>
          </a:p>
          <a:p>
            <a:pPr lvl="1"/>
            <a:r>
              <a:rPr lang="en-GB" dirty="0"/>
              <a:t>primarily domestically oriented.</a:t>
            </a:r>
          </a:p>
          <a:p>
            <a:pPr lvl="1"/>
            <a:r>
              <a:rPr lang="en-GB" dirty="0"/>
              <a:t>Startup technical evaluation</a:t>
            </a:r>
          </a:p>
          <a:p>
            <a:pPr lvl="1"/>
            <a:r>
              <a:rPr lang="en-GB" dirty="0"/>
              <a:t>DIPEX (Defense Industry Promotion Exhibition)</a:t>
            </a:r>
          </a:p>
          <a:p>
            <a:pPr lvl="2"/>
            <a:r>
              <a:rPr lang="en-GB" dirty="0"/>
              <a:t>Domestic companies only </a:t>
            </a:r>
          </a:p>
          <a:p>
            <a:pPr marL="914400" lvl="2" indent="0">
              <a:buNone/>
            </a:pPr>
            <a:endParaRPr lang="en-GB" dirty="0"/>
          </a:p>
        </p:txBody>
      </p:sp>
      <p:pic>
        <p:nvPicPr>
          <p:cNvPr id="7" name="Picture 6" descr="A diagram of a business strategy&#10;&#10;AI-generated content may be incorrect.">
            <a:extLst>
              <a:ext uri="{FF2B5EF4-FFF2-40B4-BE49-F238E27FC236}">
                <a16:creationId xmlns:a16="http://schemas.microsoft.com/office/drawing/2014/main" id="{2D28750A-C140-E4D7-2439-73CAC0C2F2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4511" y="1227725"/>
            <a:ext cx="6907481" cy="4782102"/>
          </a:xfrm>
          <a:prstGeom prst="rect">
            <a:avLst/>
          </a:prstGeom>
        </p:spPr>
      </p:pic>
      <p:sp>
        <p:nvSpPr>
          <p:cNvPr id="8" name="TextBox 7">
            <a:extLst>
              <a:ext uri="{FF2B5EF4-FFF2-40B4-BE49-F238E27FC236}">
                <a16:creationId xmlns:a16="http://schemas.microsoft.com/office/drawing/2014/main" id="{AE256CD6-1F47-166E-0BCB-E56F814A9386}"/>
              </a:ext>
            </a:extLst>
          </p:cNvPr>
          <p:cNvSpPr txBox="1"/>
          <p:nvPr/>
        </p:nvSpPr>
        <p:spPr>
          <a:xfrm>
            <a:off x="4077374" y="6219557"/>
            <a:ext cx="5835572" cy="369332"/>
          </a:xfrm>
          <a:prstGeom prst="rect">
            <a:avLst/>
          </a:prstGeom>
          <a:noFill/>
        </p:spPr>
        <p:txBody>
          <a:bodyPr wrap="none" rtlCol="0">
            <a:spAutoFit/>
          </a:bodyPr>
          <a:lstStyle/>
          <a:p>
            <a:r>
              <a:rPr lang="en-GB" dirty="0">
                <a:hlinkClick r:id="rId4"/>
              </a:rPr>
              <a:t>https://www.mod.go.jp/atla/soubiseisaku_newentry.html</a:t>
            </a:r>
            <a:r>
              <a:rPr lang="en-GB" dirty="0"/>
              <a:t> </a:t>
            </a:r>
          </a:p>
        </p:txBody>
      </p:sp>
      <p:pic>
        <p:nvPicPr>
          <p:cNvPr id="1026" name="Picture 2">
            <a:extLst>
              <a:ext uri="{FF2B5EF4-FFF2-40B4-BE49-F238E27FC236}">
                <a16:creationId xmlns:a16="http://schemas.microsoft.com/office/drawing/2014/main" id="{ABA888A1-E30B-51CB-DBA4-7283945D32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0007" y="4628041"/>
            <a:ext cx="4904503" cy="110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3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B236E8-1D9A-E85E-AA8B-321244C03F7B}"/>
              </a:ext>
            </a:extLst>
          </p:cNvPr>
          <p:cNvSpPr txBox="1"/>
          <p:nvPr/>
        </p:nvSpPr>
        <p:spPr>
          <a:xfrm>
            <a:off x="11078689" y="6336268"/>
            <a:ext cx="700644" cy="369332"/>
          </a:xfrm>
          <a:prstGeom prst="rect">
            <a:avLst/>
          </a:prstGeom>
          <a:noFill/>
        </p:spPr>
        <p:txBody>
          <a:bodyPr wrap="square" rtlCol="0">
            <a:spAutoFit/>
          </a:bodyPr>
          <a:lstStyle/>
          <a:p>
            <a:r>
              <a:rPr lang="en-GB" dirty="0"/>
              <a:t>click</a:t>
            </a:r>
          </a:p>
        </p:txBody>
      </p:sp>
      <p:sp>
        <p:nvSpPr>
          <p:cNvPr id="2" name="Title 1">
            <a:extLst>
              <a:ext uri="{FF2B5EF4-FFF2-40B4-BE49-F238E27FC236}">
                <a16:creationId xmlns:a16="http://schemas.microsoft.com/office/drawing/2014/main" id="{F91FCC4D-398D-6FBA-5435-16E67002E606}"/>
              </a:ext>
            </a:extLst>
          </p:cNvPr>
          <p:cNvSpPr>
            <a:spLocks noGrp="1"/>
          </p:cNvSpPr>
          <p:nvPr>
            <p:ph type="title"/>
          </p:nvPr>
        </p:nvSpPr>
        <p:spPr/>
        <p:txBody>
          <a:bodyPr/>
          <a:lstStyle/>
          <a:p>
            <a:r>
              <a:rPr lang="en-GB" dirty="0"/>
              <a:t>Main Defence material suppliers</a:t>
            </a:r>
          </a:p>
        </p:txBody>
      </p:sp>
      <p:graphicFrame>
        <p:nvGraphicFramePr>
          <p:cNvPr id="4" name="Content Placeholder 3">
            <a:extLst>
              <a:ext uri="{FF2B5EF4-FFF2-40B4-BE49-F238E27FC236}">
                <a16:creationId xmlns:a16="http://schemas.microsoft.com/office/drawing/2014/main" id="{726AF60B-0500-6C3D-5676-1FEE3E8014CF}"/>
              </a:ext>
            </a:extLst>
          </p:cNvPr>
          <p:cNvGraphicFramePr>
            <a:graphicFrameLocks noGrp="1"/>
          </p:cNvGraphicFramePr>
          <p:nvPr>
            <p:ph idx="1"/>
            <p:extLst>
              <p:ext uri="{D42A27DB-BD31-4B8C-83A1-F6EECF244321}">
                <p14:modId xmlns:p14="http://schemas.microsoft.com/office/powerpoint/2010/main" val="2781715075"/>
              </p:ext>
            </p:extLst>
          </p:nvPr>
        </p:nvGraphicFramePr>
        <p:xfrm>
          <a:off x="134587" y="1005840"/>
          <a:ext cx="11922826" cy="5852160"/>
        </p:xfrm>
        <a:graphic>
          <a:graphicData uri="http://schemas.openxmlformats.org/drawingml/2006/table">
            <a:tbl>
              <a:tblPr firstRow="1" bandRow="1">
                <a:tableStyleId>{5C22544A-7EE6-4342-B048-85BDC9FD1C3A}</a:tableStyleId>
              </a:tblPr>
              <a:tblGrid>
                <a:gridCol w="3972914">
                  <a:extLst>
                    <a:ext uri="{9D8B030D-6E8A-4147-A177-3AD203B41FA5}">
                      <a16:colId xmlns:a16="http://schemas.microsoft.com/office/drawing/2014/main" val="2954823602"/>
                    </a:ext>
                  </a:extLst>
                </a:gridCol>
                <a:gridCol w="7735949">
                  <a:extLst>
                    <a:ext uri="{9D8B030D-6E8A-4147-A177-3AD203B41FA5}">
                      <a16:colId xmlns:a16="http://schemas.microsoft.com/office/drawing/2014/main" val="2336280015"/>
                    </a:ext>
                  </a:extLst>
                </a:gridCol>
                <a:gridCol w="213963">
                  <a:extLst>
                    <a:ext uri="{9D8B030D-6E8A-4147-A177-3AD203B41FA5}">
                      <a16:colId xmlns:a16="http://schemas.microsoft.com/office/drawing/2014/main" val="4224012954"/>
                    </a:ext>
                  </a:extLst>
                </a:gridCol>
              </a:tblGrid>
              <a:tr h="211167">
                <a:tc>
                  <a:txBody>
                    <a:bodyPr/>
                    <a:lstStyle/>
                    <a:p>
                      <a:r>
                        <a:rPr lang="en-GB" sz="1800" dirty="0"/>
                        <a:t>Company</a:t>
                      </a:r>
                    </a:p>
                  </a:txBody>
                  <a:tcPr/>
                </a:tc>
                <a:tc>
                  <a:txBody>
                    <a:bodyPr/>
                    <a:lstStyle/>
                    <a:p>
                      <a:r>
                        <a:rPr lang="en-GB" sz="1800" dirty="0"/>
                        <a:t>Involved in supply /manufacturing of </a:t>
                      </a:r>
                    </a:p>
                  </a:txBody>
                  <a:tcPr/>
                </a:tc>
                <a:tc>
                  <a:txBody>
                    <a:bodyPr/>
                    <a:lstStyle/>
                    <a:p>
                      <a:endParaRPr lang="en-GB" sz="1800"/>
                    </a:p>
                  </a:txBody>
                  <a:tcPr/>
                </a:tc>
                <a:extLst>
                  <a:ext uri="{0D108BD9-81ED-4DB2-BD59-A6C34878D82A}">
                    <a16:rowId xmlns:a16="http://schemas.microsoft.com/office/drawing/2014/main" val="500854446"/>
                  </a:ext>
                </a:extLst>
              </a:tr>
              <a:tr h="1087518">
                <a:tc>
                  <a:txBody>
                    <a:bodyPr/>
                    <a:lstStyle/>
                    <a:p>
                      <a:r>
                        <a:rPr lang="en-GB" sz="1800" dirty="0"/>
                        <a:t>Mitsubishi Heavy Industries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rPr>
                        <a:t>Fighter jets (F-15)</a:t>
                      </a:r>
                      <a:r>
                        <a:rPr lang="en-GB" sz="1800" dirty="0"/>
                        <a:t>, </a:t>
                      </a:r>
                      <a:r>
                        <a:rPr lang="en-GB" sz="1800" dirty="0">
                          <a:solidFill>
                            <a:schemeClr val="accent4"/>
                          </a:solidFill>
                        </a:rPr>
                        <a:t>Missiles (Patriot)</a:t>
                      </a:r>
                      <a:r>
                        <a:rPr lang="en-GB" sz="1800" dirty="0"/>
                        <a:t> , </a:t>
                      </a:r>
                      <a:r>
                        <a:rPr lang="en-GB" sz="1800" dirty="0">
                          <a:solidFill>
                            <a:schemeClr val="accent6"/>
                          </a:solidFill>
                        </a:rPr>
                        <a:t>Helic</a:t>
                      </a:r>
                      <a:r>
                        <a:rPr lang="en-GB" sz="1800" dirty="0">
                          <a:solidFill>
                            <a:schemeClr val="accent4"/>
                          </a:solidFill>
                        </a:rPr>
                        <a:t>opters</a:t>
                      </a:r>
                      <a:r>
                        <a:rPr lang="en-GB" sz="1800" dirty="0"/>
                        <a:t>, </a:t>
                      </a:r>
                      <a:r>
                        <a:rPr lang="en-GB" sz="1800" dirty="0">
                          <a:solidFill>
                            <a:schemeClr val="accent2"/>
                          </a:solidFill>
                        </a:rPr>
                        <a:t>Frigates</a:t>
                      </a:r>
                      <a:r>
                        <a:rPr lang="en-GB" sz="1800" dirty="0"/>
                        <a:t>, </a:t>
                      </a:r>
                      <a:r>
                        <a:rPr lang="en-GB" sz="1800" dirty="0">
                          <a:solidFill>
                            <a:schemeClr val="accent2"/>
                          </a:solidFill>
                        </a:rPr>
                        <a:t>destroyers, Submarines</a:t>
                      </a:r>
                      <a:r>
                        <a:rPr lang="en-GB" sz="1800" dirty="0"/>
                        <a:t>, </a:t>
                      </a:r>
                      <a:r>
                        <a:rPr lang="en-GB" sz="1800" dirty="0">
                          <a:solidFill>
                            <a:schemeClr val="accent2"/>
                          </a:solidFill>
                        </a:rPr>
                        <a:t>Sub-marine systems </a:t>
                      </a:r>
                      <a:r>
                        <a:rPr lang="en-GB" sz="1800" dirty="0">
                          <a:solidFill>
                            <a:schemeClr val="accent5"/>
                          </a:solidFill>
                        </a:rPr>
                        <a:t>(including UUVs</a:t>
                      </a:r>
                      <a:r>
                        <a:rPr lang="en-GB" sz="1800" dirty="0"/>
                        <a:t>), </a:t>
                      </a:r>
                      <a:r>
                        <a:rPr lang="en-GB" sz="1800" dirty="0">
                          <a:solidFill>
                            <a:schemeClr val="accent6"/>
                          </a:solidFill>
                        </a:rPr>
                        <a:t>Battle Tanks, Tank Recovery vehicles, wheeled combat vehicles</a:t>
                      </a:r>
                      <a:r>
                        <a:rPr lang="en-GB" sz="1800" dirty="0"/>
                        <a:t>, UAVs, Laser systems, vertical launchers, </a:t>
                      </a:r>
                      <a:r>
                        <a:rPr lang="en-GB" sz="1800" dirty="0">
                          <a:solidFill>
                            <a:schemeClr val="accent5"/>
                          </a:solidFill>
                        </a:rPr>
                        <a:t>High-speed glide missiles, next gen-fighter, Hypersonic guided missile prototype (research) and countermeasures; submarine launched guided missiles</a:t>
                      </a:r>
                    </a:p>
                  </a:txBody>
                  <a:tcPr/>
                </a:tc>
                <a:tc>
                  <a:txBody>
                    <a:bodyPr/>
                    <a:lstStyle/>
                    <a:p>
                      <a:endParaRPr lang="en-GB" sz="1800"/>
                    </a:p>
                  </a:txBody>
                  <a:tcPr/>
                </a:tc>
                <a:extLst>
                  <a:ext uri="{0D108BD9-81ED-4DB2-BD59-A6C34878D82A}">
                    <a16:rowId xmlns:a16="http://schemas.microsoft.com/office/drawing/2014/main" val="3401874816"/>
                  </a:ext>
                </a:extLst>
              </a:tr>
              <a:tr h="211167">
                <a:tc>
                  <a:txBody>
                    <a:bodyPr/>
                    <a:lstStyle/>
                    <a:p>
                      <a:r>
                        <a:rPr lang="en-GB" sz="1800" dirty="0"/>
                        <a:t>SUBARU Corporation</a:t>
                      </a:r>
                    </a:p>
                  </a:txBody>
                  <a:tcPr/>
                </a:tc>
                <a:tc>
                  <a:txBody>
                    <a:bodyPr/>
                    <a:lstStyle/>
                    <a:p>
                      <a:r>
                        <a:rPr lang="en-GB" sz="1800" dirty="0">
                          <a:solidFill>
                            <a:schemeClr val="accent6"/>
                          </a:solidFill>
                        </a:rPr>
                        <a:t>Helicopters</a:t>
                      </a:r>
                    </a:p>
                  </a:txBody>
                  <a:tcPr/>
                </a:tc>
                <a:tc>
                  <a:txBody>
                    <a:bodyPr/>
                    <a:lstStyle/>
                    <a:p>
                      <a:endParaRPr lang="en-GB" sz="1800"/>
                    </a:p>
                  </a:txBody>
                  <a:tcPr/>
                </a:tc>
                <a:extLst>
                  <a:ext uri="{0D108BD9-81ED-4DB2-BD59-A6C34878D82A}">
                    <a16:rowId xmlns:a16="http://schemas.microsoft.com/office/drawing/2014/main" val="1127473238"/>
                  </a:ext>
                </a:extLst>
              </a:tr>
              <a:tr h="364742">
                <a:tc>
                  <a:txBody>
                    <a:bodyPr/>
                    <a:lstStyle/>
                    <a:p>
                      <a:r>
                        <a:rPr lang="en-GB" sz="1800" dirty="0"/>
                        <a:t>Kawasaki Heavy Industries</a:t>
                      </a:r>
                    </a:p>
                  </a:txBody>
                  <a:tcPr/>
                </a:tc>
                <a:tc>
                  <a:txBody>
                    <a:bodyPr/>
                    <a:lstStyle/>
                    <a:p>
                      <a:r>
                        <a:rPr lang="en-GB" sz="1800" dirty="0">
                          <a:solidFill>
                            <a:schemeClr val="accent2"/>
                          </a:solidFill>
                        </a:rPr>
                        <a:t>Fixed wing aeroplanes (P1); submarines</a:t>
                      </a:r>
                      <a:r>
                        <a:rPr lang="en-GB" sz="1800" dirty="0"/>
                        <a:t>; </a:t>
                      </a:r>
                      <a:r>
                        <a:rPr lang="en-GB" sz="1800" dirty="0">
                          <a:solidFill>
                            <a:schemeClr val="accent4"/>
                          </a:solidFill>
                        </a:rPr>
                        <a:t>Transport planes (C-2)</a:t>
                      </a:r>
                      <a:r>
                        <a:rPr lang="en-GB" sz="1800" dirty="0"/>
                        <a:t>, </a:t>
                      </a:r>
                      <a:r>
                        <a:rPr lang="en-GB" sz="1800" dirty="0">
                          <a:solidFill>
                            <a:schemeClr val="accent4"/>
                          </a:solidFill>
                        </a:rPr>
                        <a:t>Anti-ship guided missile research</a:t>
                      </a:r>
                    </a:p>
                  </a:txBody>
                  <a:tcPr/>
                </a:tc>
                <a:tc>
                  <a:txBody>
                    <a:bodyPr/>
                    <a:lstStyle/>
                    <a:p>
                      <a:endParaRPr lang="en-GB" sz="1800"/>
                    </a:p>
                  </a:txBody>
                  <a:tcPr/>
                </a:tc>
                <a:extLst>
                  <a:ext uri="{0D108BD9-81ED-4DB2-BD59-A6C34878D82A}">
                    <a16:rowId xmlns:a16="http://schemas.microsoft.com/office/drawing/2014/main" val="3368795321"/>
                  </a:ext>
                </a:extLst>
              </a:tr>
              <a:tr h="346028">
                <a:tc>
                  <a:txBody>
                    <a:bodyPr/>
                    <a:lstStyle/>
                    <a:p>
                      <a:r>
                        <a:rPr lang="en-GB" sz="1800" dirty="0"/>
                        <a:t>Mitsubishi Electric</a:t>
                      </a:r>
                    </a:p>
                  </a:txBody>
                  <a:tcPr/>
                </a:tc>
                <a:tc>
                  <a:txBody>
                    <a:bodyPr/>
                    <a:lstStyle/>
                    <a:p>
                      <a:r>
                        <a:rPr lang="en-GB" sz="1800" dirty="0">
                          <a:solidFill>
                            <a:schemeClr val="accent5"/>
                          </a:solidFill>
                        </a:rPr>
                        <a:t>Mid-range surface-to-air missile guiding system improvement</a:t>
                      </a:r>
                    </a:p>
                  </a:txBody>
                  <a:tcPr/>
                </a:tc>
                <a:tc>
                  <a:txBody>
                    <a:bodyPr/>
                    <a:lstStyle/>
                    <a:p>
                      <a:endParaRPr lang="en-GB" sz="1800"/>
                    </a:p>
                  </a:txBody>
                  <a:tcPr/>
                </a:tc>
                <a:extLst>
                  <a:ext uri="{0D108BD9-81ED-4DB2-BD59-A6C34878D82A}">
                    <a16:rowId xmlns:a16="http://schemas.microsoft.com/office/drawing/2014/main" val="2018109065"/>
                  </a:ext>
                </a:extLst>
              </a:tr>
              <a:tr h="346028">
                <a:tc>
                  <a:txBody>
                    <a:bodyPr/>
                    <a:lstStyle/>
                    <a:p>
                      <a:r>
                        <a:rPr lang="en-GB" sz="1800" dirty="0"/>
                        <a:t>Fujitsu</a:t>
                      </a:r>
                    </a:p>
                  </a:txBody>
                  <a:tcPr/>
                </a:tc>
                <a:tc>
                  <a:txBody>
                    <a:bodyPr/>
                    <a:lstStyle/>
                    <a:p>
                      <a:r>
                        <a:rPr lang="en-GB" sz="1800" dirty="0">
                          <a:solidFill>
                            <a:schemeClr val="accent5"/>
                          </a:solidFill>
                        </a:rPr>
                        <a:t>Defence security gateways service; Cloud infrastructure (IAAS)</a:t>
                      </a:r>
                    </a:p>
                  </a:txBody>
                  <a:tcPr/>
                </a:tc>
                <a:tc>
                  <a:txBody>
                    <a:bodyPr/>
                    <a:lstStyle/>
                    <a:p>
                      <a:endParaRPr lang="en-GB" sz="1800"/>
                    </a:p>
                  </a:txBody>
                  <a:tcPr/>
                </a:tc>
                <a:extLst>
                  <a:ext uri="{0D108BD9-81ED-4DB2-BD59-A6C34878D82A}">
                    <a16:rowId xmlns:a16="http://schemas.microsoft.com/office/drawing/2014/main" val="3060287808"/>
                  </a:ext>
                </a:extLst>
              </a:tr>
              <a:tr h="211167">
                <a:tc>
                  <a:txBody>
                    <a:bodyPr/>
                    <a:lstStyle/>
                    <a:p>
                      <a:r>
                        <a:rPr lang="en-GB" sz="1800" dirty="0"/>
                        <a:t>Itochu Aviation</a:t>
                      </a:r>
                    </a:p>
                  </a:txBody>
                  <a:tcPr/>
                </a:tc>
                <a:tc>
                  <a:txBody>
                    <a:bodyPr/>
                    <a:lstStyle/>
                    <a:p>
                      <a:r>
                        <a:rPr lang="en-GB" sz="1800" dirty="0">
                          <a:solidFill>
                            <a:schemeClr val="accent4"/>
                          </a:solidFill>
                        </a:rPr>
                        <a:t>JSM (</a:t>
                      </a:r>
                      <a:r>
                        <a:rPr lang="en-GB" sz="1800" dirty="0" err="1">
                          <a:solidFill>
                            <a:schemeClr val="accent4"/>
                          </a:solidFill>
                        </a:rPr>
                        <a:t>Kongberg</a:t>
                      </a:r>
                      <a:r>
                        <a:rPr lang="en-GB" sz="1800" dirty="0">
                          <a:solidFill>
                            <a:schemeClr val="accent4"/>
                          </a:solidFill>
                        </a:rPr>
                        <a:t>) (For F-35)</a:t>
                      </a:r>
                    </a:p>
                  </a:txBody>
                  <a:tcPr/>
                </a:tc>
                <a:tc>
                  <a:txBody>
                    <a:bodyPr/>
                    <a:lstStyle/>
                    <a:p>
                      <a:endParaRPr lang="en-GB" sz="1800"/>
                    </a:p>
                  </a:txBody>
                  <a:tcPr/>
                </a:tc>
                <a:extLst>
                  <a:ext uri="{0D108BD9-81ED-4DB2-BD59-A6C34878D82A}">
                    <a16:rowId xmlns:a16="http://schemas.microsoft.com/office/drawing/2014/main" val="4057515140"/>
                  </a:ext>
                </a:extLst>
              </a:tr>
              <a:tr h="346028">
                <a:tc>
                  <a:txBody>
                    <a:bodyPr/>
                    <a:lstStyle/>
                    <a:p>
                      <a:r>
                        <a:rPr lang="en-GB" sz="1800" dirty="0"/>
                        <a:t>NEC</a:t>
                      </a:r>
                    </a:p>
                  </a:txBody>
                  <a:tcPr/>
                </a:tc>
                <a:tc>
                  <a:txBody>
                    <a:bodyPr/>
                    <a:lstStyle/>
                    <a:p>
                      <a:r>
                        <a:rPr lang="en-GB" sz="1800" dirty="0">
                          <a:solidFill>
                            <a:schemeClr val="accent4"/>
                          </a:solidFill>
                        </a:rPr>
                        <a:t>Common cloud platform (JADSF); Central Cloud infrastructure (PAAS); Radar System, satellite connectivity</a:t>
                      </a:r>
                    </a:p>
                  </a:txBody>
                  <a:tcPr/>
                </a:tc>
                <a:tc>
                  <a:txBody>
                    <a:bodyPr/>
                    <a:lstStyle/>
                    <a:p>
                      <a:endParaRPr lang="en-GB" sz="1800"/>
                    </a:p>
                  </a:txBody>
                  <a:tcPr/>
                </a:tc>
                <a:extLst>
                  <a:ext uri="{0D108BD9-81ED-4DB2-BD59-A6C34878D82A}">
                    <a16:rowId xmlns:a16="http://schemas.microsoft.com/office/drawing/2014/main" val="2475940278"/>
                  </a:ext>
                </a:extLst>
              </a:tr>
              <a:tr h="346028">
                <a:tc>
                  <a:txBody>
                    <a:bodyPr/>
                    <a:lstStyle/>
                    <a:p>
                      <a:r>
                        <a:rPr lang="en-GB" sz="1800" dirty="0"/>
                        <a:t>US</a:t>
                      </a:r>
                    </a:p>
                  </a:txBody>
                  <a:tcPr/>
                </a:tc>
                <a:tc>
                  <a:txBody>
                    <a:bodyPr/>
                    <a:lstStyle/>
                    <a:p>
                      <a:r>
                        <a:rPr lang="en-GB" sz="1800" dirty="0">
                          <a:solidFill>
                            <a:schemeClr val="accent6"/>
                          </a:solidFill>
                        </a:rPr>
                        <a:t>Osprey</a:t>
                      </a:r>
                      <a:r>
                        <a:rPr lang="en-GB" sz="1800" dirty="0"/>
                        <a:t>, </a:t>
                      </a:r>
                      <a:r>
                        <a:rPr lang="en-GB" sz="1800" dirty="0">
                          <a:solidFill>
                            <a:schemeClr val="accent4"/>
                          </a:solidFill>
                        </a:rPr>
                        <a:t>Aegis systems</a:t>
                      </a:r>
                      <a:r>
                        <a:rPr lang="en-GB" sz="1800" dirty="0"/>
                        <a:t>, </a:t>
                      </a:r>
                      <a:r>
                        <a:rPr lang="en-GB" sz="1800" dirty="0">
                          <a:solidFill>
                            <a:schemeClr val="accent4"/>
                          </a:solidFill>
                        </a:rPr>
                        <a:t>long range guide missiles</a:t>
                      </a:r>
                      <a:r>
                        <a:rPr lang="en-GB" sz="1800" dirty="0"/>
                        <a:t>, </a:t>
                      </a:r>
                      <a:r>
                        <a:rPr lang="en-GB" sz="1800" dirty="0">
                          <a:solidFill>
                            <a:schemeClr val="accent4"/>
                          </a:solidFill>
                        </a:rPr>
                        <a:t>F-35 A/B, early warning systems, </a:t>
                      </a:r>
                    </a:p>
                  </a:txBody>
                  <a:tcPr/>
                </a:tc>
                <a:tc>
                  <a:txBody>
                    <a:bodyPr/>
                    <a:lstStyle/>
                    <a:p>
                      <a:endParaRPr lang="en-GB" sz="1800"/>
                    </a:p>
                  </a:txBody>
                  <a:tcPr/>
                </a:tc>
                <a:extLst>
                  <a:ext uri="{0D108BD9-81ED-4DB2-BD59-A6C34878D82A}">
                    <a16:rowId xmlns:a16="http://schemas.microsoft.com/office/drawing/2014/main" val="3590030812"/>
                  </a:ext>
                </a:extLst>
              </a:tr>
              <a:tr h="211167">
                <a:tc>
                  <a:txBody>
                    <a:bodyPr/>
                    <a:lstStyle/>
                    <a:p>
                      <a:r>
                        <a:rPr lang="en-GB" sz="1800" dirty="0"/>
                        <a:t>Space One</a:t>
                      </a:r>
                    </a:p>
                  </a:txBody>
                  <a:tcPr/>
                </a:tc>
                <a:tc>
                  <a:txBody>
                    <a:bodyPr/>
                    <a:lstStyle/>
                    <a:p>
                      <a:r>
                        <a:rPr lang="en-GB" sz="1800" dirty="0">
                          <a:solidFill>
                            <a:schemeClr val="accent5"/>
                          </a:solidFill>
                        </a:rPr>
                        <a:t>Upper stage improvement research</a:t>
                      </a:r>
                    </a:p>
                  </a:txBody>
                  <a:tcPr/>
                </a:tc>
                <a:tc>
                  <a:txBody>
                    <a:bodyPr/>
                    <a:lstStyle/>
                    <a:p>
                      <a:endParaRPr lang="en-GB" sz="1800" dirty="0"/>
                    </a:p>
                  </a:txBody>
                  <a:tcPr/>
                </a:tc>
                <a:extLst>
                  <a:ext uri="{0D108BD9-81ED-4DB2-BD59-A6C34878D82A}">
                    <a16:rowId xmlns:a16="http://schemas.microsoft.com/office/drawing/2014/main" val="2931457556"/>
                  </a:ext>
                </a:extLst>
              </a:tr>
            </a:tbl>
          </a:graphicData>
        </a:graphic>
      </p:graphicFrame>
      <p:sp>
        <p:nvSpPr>
          <p:cNvPr id="3" name="Rectangular Callout 2">
            <a:extLst>
              <a:ext uri="{FF2B5EF4-FFF2-40B4-BE49-F238E27FC236}">
                <a16:creationId xmlns:a16="http://schemas.microsoft.com/office/drawing/2014/main" id="{D1AEE88C-D491-2E59-7E06-762FFB257762}"/>
              </a:ext>
            </a:extLst>
          </p:cNvPr>
          <p:cNvSpPr/>
          <p:nvPr/>
        </p:nvSpPr>
        <p:spPr>
          <a:xfrm>
            <a:off x="1485900" y="2023835"/>
            <a:ext cx="1793174" cy="561109"/>
          </a:xfrm>
          <a:prstGeom prst="wedgeRectCallout">
            <a:avLst>
              <a:gd name="adj1" fmla="val 102819"/>
              <a:gd name="adj2" fmla="val 604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With Northrop Grumman</a:t>
            </a:r>
          </a:p>
        </p:txBody>
      </p:sp>
    </p:spTree>
    <p:extLst>
      <p:ext uri="{BB962C8B-B14F-4D97-AF65-F5344CB8AC3E}">
        <p14:creationId xmlns:p14="http://schemas.microsoft.com/office/powerpoint/2010/main" val="34143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D0BE-EE04-24CB-D995-A8ED03032B40}"/>
              </a:ext>
            </a:extLst>
          </p:cNvPr>
          <p:cNvSpPr>
            <a:spLocks noGrp="1"/>
          </p:cNvSpPr>
          <p:nvPr>
            <p:ph type="title"/>
          </p:nvPr>
        </p:nvSpPr>
        <p:spPr/>
        <p:txBody>
          <a:bodyPr/>
          <a:lstStyle/>
          <a:p>
            <a:r>
              <a:rPr lang="en-GB" dirty="0"/>
              <a:t>Top 20 suppliers in FY2023</a:t>
            </a:r>
          </a:p>
        </p:txBody>
      </p:sp>
      <p:graphicFrame>
        <p:nvGraphicFramePr>
          <p:cNvPr id="5" name="Table 4">
            <a:extLst>
              <a:ext uri="{FF2B5EF4-FFF2-40B4-BE49-F238E27FC236}">
                <a16:creationId xmlns:a16="http://schemas.microsoft.com/office/drawing/2014/main" id="{35F957CE-1689-E4AF-8E33-A11892EFDF8F}"/>
              </a:ext>
            </a:extLst>
          </p:cNvPr>
          <p:cNvGraphicFramePr>
            <a:graphicFrameLocks noGrp="1"/>
          </p:cNvGraphicFramePr>
          <p:nvPr>
            <p:extLst>
              <p:ext uri="{D42A27DB-BD31-4B8C-83A1-F6EECF244321}">
                <p14:modId xmlns:p14="http://schemas.microsoft.com/office/powerpoint/2010/main" val="324518345"/>
              </p:ext>
            </p:extLst>
          </p:nvPr>
        </p:nvGraphicFramePr>
        <p:xfrm>
          <a:off x="166254" y="1017995"/>
          <a:ext cx="12025745" cy="5730240"/>
        </p:xfrm>
        <a:graphic>
          <a:graphicData uri="http://schemas.openxmlformats.org/drawingml/2006/table">
            <a:tbl>
              <a:tblPr firstRow="1" bandRow="1">
                <a:tableStyleId>{5C22544A-7EE6-4342-B048-85BDC9FD1C3A}</a:tableStyleId>
              </a:tblPr>
              <a:tblGrid>
                <a:gridCol w="3598065">
                  <a:extLst>
                    <a:ext uri="{9D8B030D-6E8A-4147-A177-3AD203B41FA5}">
                      <a16:colId xmlns:a16="http://schemas.microsoft.com/office/drawing/2014/main" val="3500728893"/>
                    </a:ext>
                  </a:extLst>
                </a:gridCol>
                <a:gridCol w="8427680">
                  <a:extLst>
                    <a:ext uri="{9D8B030D-6E8A-4147-A177-3AD203B41FA5}">
                      <a16:colId xmlns:a16="http://schemas.microsoft.com/office/drawing/2014/main" val="2844010075"/>
                    </a:ext>
                  </a:extLst>
                </a:gridCol>
              </a:tblGrid>
              <a:tr h="0">
                <a:tc>
                  <a:txBody>
                    <a:bodyPr/>
                    <a:lstStyle/>
                    <a:p>
                      <a:r>
                        <a:rPr lang="en-GB" sz="1600" dirty="0"/>
                        <a:t>Company</a:t>
                      </a:r>
                    </a:p>
                  </a:txBody>
                  <a:tcPr/>
                </a:tc>
                <a:tc>
                  <a:txBody>
                    <a:bodyPr/>
                    <a:lstStyle/>
                    <a:p>
                      <a:r>
                        <a:rPr lang="en-GB" sz="1600" dirty="0"/>
                        <a:t>Number of contracts,  examples of items supplied</a:t>
                      </a:r>
                    </a:p>
                  </a:txBody>
                  <a:tcPr/>
                </a:tc>
                <a:extLst>
                  <a:ext uri="{0D108BD9-81ED-4DB2-BD59-A6C34878D82A}">
                    <a16:rowId xmlns:a16="http://schemas.microsoft.com/office/drawing/2014/main" val="32862288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 Mitsubishi Heavy Industries </a:t>
                      </a:r>
                    </a:p>
                  </a:txBody>
                  <a:tcPr/>
                </a:tc>
                <a:tc>
                  <a:txBody>
                    <a:bodyPr/>
                    <a:lstStyle/>
                    <a:p>
                      <a:r>
                        <a:rPr lang="en-GB" sz="1400" b="0" i="0" u="none" strike="noStrike" kern="1200" dirty="0">
                          <a:solidFill>
                            <a:schemeClr val="dk1"/>
                          </a:solidFill>
                          <a:effectLst/>
                          <a:latin typeface="+mn-lt"/>
                          <a:ea typeface="+mn-ea"/>
                          <a:cs typeface="+mn-cs"/>
                        </a:rPr>
                        <a:t>255 contracts, including </a:t>
                      </a:r>
                    </a:p>
                    <a:p>
                      <a:pPr marL="285750" indent="-285750">
                        <a:buFont typeface="Arial" panose="020B0604020202020204" pitchFamily="34" charset="0"/>
                        <a:buChar char="•"/>
                      </a:pPr>
                      <a:r>
                        <a:rPr lang="en-GB" sz="1400" b="0" i="0" u="none" strike="noStrike" kern="1200" dirty="0">
                          <a:solidFill>
                            <a:schemeClr val="dk1"/>
                          </a:solidFill>
                          <a:effectLst/>
                          <a:latin typeface="+mn-lt"/>
                          <a:ea typeface="+mn-ea"/>
                          <a:cs typeface="+mn-cs"/>
                        </a:rPr>
                        <a:t>Island Defense High-Speed Glide Bomb (Enhanced Capability) (Part 1)</a:t>
                      </a:r>
                    </a:p>
                    <a:p>
                      <a:pPr marL="285750" indent="-285750">
                        <a:buFont typeface="Arial" panose="020B0604020202020204" pitchFamily="34" charset="0"/>
                        <a:buChar char="•"/>
                      </a:pPr>
                      <a:r>
                        <a:rPr lang="en-GB" sz="1400" b="0" i="0" u="none" strike="noStrike" kern="1200" dirty="0">
                          <a:solidFill>
                            <a:schemeClr val="dk1"/>
                          </a:solidFill>
                          <a:effectLst/>
                          <a:latin typeface="+mn-lt"/>
                          <a:ea typeface="+mn-ea"/>
                          <a:cs typeface="+mn-cs"/>
                        </a:rPr>
                        <a:t>Type 12 Surface-to-Ship Guided Missile (Enhanced Capability)</a:t>
                      </a:r>
                    </a:p>
                    <a:p>
                      <a:pPr marL="285750" indent="-285750">
                        <a:buFont typeface="Arial" panose="020B0604020202020204" pitchFamily="34" charset="0"/>
                        <a:buChar char="•"/>
                      </a:pPr>
                      <a:r>
                        <a:rPr lang="en-GB" sz="1400" b="0" i="0" u="none" strike="noStrike" kern="1200" dirty="0">
                          <a:solidFill>
                            <a:schemeClr val="dk1"/>
                          </a:solidFill>
                          <a:effectLst/>
                          <a:latin typeface="+mn-lt"/>
                          <a:ea typeface="+mn-ea"/>
                          <a:cs typeface="+mn-cs"/>
                        </a:rPr>
                        <a:t>UH-60J Search and Rescue Helicopter</a:t>
                      </a:r>
                    </a:p>
                  </a:txBody>
                  <a:tcPr/>
                </a:tc>
                <a:extLst>
                  <a:ext uri="{0D108BD9-81ED-4DB2-BD59-A6C34878D82A}">
                    <a16:rowId xmlns:a16="http://schemas.microsoft.com/office/drawing/2014/main" val="1861877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2. Kawasaki Heavy Industries</a:t>
                      </a:r>
                    </a:p>
                  </a:txBody>
                  <a:tcPr/>
                </a:tc>
                <a:tc>
                  <a:txBody>
                    <a:bodyPr/>
                    <a:lstStyle/>
                    <a:p>
                      <a:r>
                        <a:rPr lang="en-GB" sz="1600" dirty="0"/>
                        <a:t>155 contracts, including </a:t>
                      </a:r>
                    </a:p>
                    <a:p>
                      <a:pPr marL="285750" indent="-285750">
                        <a:buFont typeface="Arial" panose="020B0604020202020204" pitchFamily="34" charset="0"/>
                        <a:buChar char="•"/>
                      </a:pPr>
                      <a:r>
                        <a:rPr lang="en-GB" sz="1400" dirty="0"/>
                        <a:t>P-1 </a:t>
                      </a:r>
                      <a:r>
                        <a:rPr lang="en-GB" sz="1400" kern="1200" dirty="0">
                          <a:solidFill>
                            <a:schemeClr val="dk1"/>
                          </a:solidFill>
                          <a:latin typeface="+mn-lt"/>
                          <a:ea typeface="+mn-ea"/>
                          <a:cs typeface="+mn-cs"/>
                        </a:rPr>
                        <a:t>Fixed-Wing Patrol Aircraft  </a:t>
                      </a:r>
                    </a:p>
                    <a:p>
                      <a:pPr marL="285750" indent="-285750">
                        <a:buFont typeface="Arial" panose="020B0604020202020204" pitchFamily="34" charset="0"/>
                        <a:buChar char="•"/>
                      </a:pPr>
                      <a:r>
                        <a:rPr lang="en-GB" sz="1400" kern="1200" dirty="0">
                          <a:solidFill>
                            <a:schemeClr val="dk1"/>
                          </a:solidFill>
                          <a:latin typeface="+mn-lt"/>
                          <a:ea typeface="+mn-ea"/>
                          <a:cs typeface="+mn-cs"/>
                        </a:rPr>
                        <a:t>C-2 Transport Aircraft ; </a:t>
                      </a:r>
                    </a:p>
                    <a:p>
                      <a:pPr marL="285750" indent="-285750">
                        <a:buFont typeface="Arial" panose="020B0604020202020204" pitchFamily="34" charset="0"/>
                        <a:buChar char="•"/>
                      </a:pPr>
                      <a:r>
                        <a:rPr lang="en-GB" sz="1400" kern="1200" dirty="0">
                          <a:solidFill>
                            <a:schemeClr val="dk1"/>
                          </a:solidFill>
                          <a:latin typeface="+mn-lt"/>
                          <a:ea typeface="+mn-ea"/>
                          <a:cs typeface="+mn-cs"/>
                        </a:rPr>
                        <a:t>Research and Prototype Development of Element Technology for New Anti-Ship Guided Missile for Island Defense</a:t>
                      </a:r>
                    </a:p>
                  </a:txBody>
                  <a:tcPr/>
                </a:tc>
                <a:extLst>
                  <a:ext uri="{0D108BD9-81ED-4DB2-BD59-A6C34878D82A}">
                    <a16:rowId xmlns:a16="http://schemas.microsoft.com/office/drawing/2014/main" val="30863637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3. NEC</a:t>
                      </a:r>
                    </a:p>
                  </a:txBody>
                  <a:tcPr/>
                </a:tc>
                <a:tc>
                  <a:txBody>
                    <a:bodyPr/>
                    <a:lstStyle/>
                    <a:p>
                      <a:r>
                        <a:rPr lang="en-GB" sz="1600" dirty="0"/>
                        <a:t>271 contracts, including </a:t>
                      </a:r>
                    </a:p>
                    <a:p>
                      <a:pPr marL="285750" indent="-285750" algn="l" defTabSz="914400" rtl="0" eaLnBrk="1" latinLnBrk="0" hangingPunct="1">
                        <a:buFont typeface="Arial" panose="020B0604020202020204" pitchFamily="34" charset="0"/>
                        <a:buChar char="•"/>
                      </a:pPr>
                      <a:r>
                        <a:rPr lang="en-GB" sz="1600" kern="1200" dirty="0">
                          <a:solidFill>
                            <a:schemeClr val="dk1"/>
                          </a:solidFill>
                          <a:latin typeface="+mn-lt"/>
                          <a:ea typeface="+mn-ea"/>
                          <a:cs typeface="+mn-cs"/>
                        </a:rPr>
                        <a:t>Leasing of Electronic Computers</a:t>
                      </a:r>
                    </a:p>
                    <a:p>
                      <a:pPr marL="285750" indent="-285750" algn="l" defTabSz="914400" rtl="0" eaLnBrk="1" latinLnBrk="0" hangingPunct="1">
                        <a:buFont typeface="Arial" panose="020B0604020202020204" pitchFamily="34" charset="0"/>
                        <a:buChar char="•"/>
                      </a:pPr>
                      <a:r>
                        <a:rPr lang="en-GB" sz="1600" kern="1200" dirty="0">
                          <a:solidFill>
                            <a:schemeClr val="dk1"/>
                          </a:solidFill>
                          <a:latin typeface="+mn-lt"/>
                          <a:ea typeface="+mn-ea"/>
                          <a:cs typeface="+mn-cs"/>
                        </a:rPr>
                        <a:t>Air Self-Defense Force Cloud System (Shared Platform) Leasing</a:t>
                      </a:r>
                    </a:p>
                    <a:p>
                      <a:pPr marL="285750" indent="-285750" algn="l" defTabSz="914400" rtl="0" eaLnBrk="1" latinLnBrk="0" hangingPunct="1">
                        <a:buFont typeface="Arial" panose="020B0604020202020204" pitchFamily="34" charset="0"/>
                        <a:buChar char="•"/>
                      </a:pPr>
                      <a:r>
                        <a:rPr lang="en-GB" sz="1600" kern="1200" dirty="0">
                          <a:solidFill>
                            <a:schemeClr val="dk1"/>
                          </a:solidFill>
                          <a:latin typeface="+mn-lt"/>
                          <a:ea typeface="+mn-ea"/>
                          <a:cs typeface="+mn-cs"/>
                        </a:rPr>
                        <a:t>Equipment for Automatic Warning and Control System</a:t>
                      </a:r>
                    </a:p>
                    <a:p>
                      <a:pPr marL="285750" indent="-285750" algn="l" defTabSz="914400" rtl="0" eaLnBrk="1" latinLnBrk="0" hangingPunct="1">
                        <a:buFont typeface="Arial" panose="020B0604020202020204" pitchFamily="34" charset="0"/>
                        <a:buChar char="•"/>
                      </a:pPr>
                      <a:r>
                        <a:rPr lang="en-GB" sz="1600" kern="1200" dirty="0">
                          <a:solidFill>
                            <a:schemeClr val="dk1"/>
                          </a:solidFill>
                          <a:latin typeface="+mn-lt"/>
                          <a:ea typeface="+mn-ea"/>
                          <a:cs typeface="+mn-cs"/>
                        </a:rPr>
                        <a:t>Broadband Multi-Purpose Radio</a:t>
                      </a:r>
                    </a:p>
                  </a:txBody>
                  <a:tcPr/>
                </a:tc>
                <a:extLst>
                  <a:ext uri="{0D108BD9-81ED-4DB2-BD59-A6C34878D82A}">
                    <a16:rowId xmlns:a16="http://schemas.microsoft.com/office/drawing/2014/main" val="10487035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4. Mitsubishi Electric Corporation</a:t>
                      </a:r>
                    </a:p>
                  </a:txBody>
                  <a:tcPr/>
                </a:tc>
                <a:tc>
                  <a:txBody>
                    <a:bodyPr/>
                    <a:lstStyle/>
                    <a:p>
                      <a:r>
                        <a:rPr lang="en-GB" sz="1600" dirty="0"/>
                        <a:t>126 contracts, including</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Type 03 Medium-Range Surface-to-Air Missile (Improved Version) with Enhanced Capability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Type 03 Medium-Range Surface-to-Air Missile (Improved Version</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Type 99 Air-to-Air Missile (B Variant)</a:t>
                      </a:r>
                    </a:p>
                  </a:txBody>
                  <a:tcPr/>
                </a:tc>
                <a:extLst>
                  <a:ext uri="{0D108BD9-81ED-4DB2-BD59-A6C34878D82A}">
                    <a16:rowId xmlns:a16="http://schemas.microsoft.com/office/drawing/2014/main" val="18258737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 Fujitsu Corporation</a:t>
                      </a:r>
                    </a:p>
                  </a:txBody>
                  <a:tcPr/>
                </a:tc>
                <a:tc>
                  <a:txBody>
                    <a:bodyPr/>
                    <a:lstStyle/>
                    <a:p>
                      <a:r>
                        <a:rPr lang="en-GB" sz="1600" dirty="0"/>
                        <a:t>139 contracts, including</a:t>
                      </a:r>
                      <a:endParaRPr lang="en-GB" sz="16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Services for Defense Security Gateway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Leasing of Equipment for MSII Open Systems</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Leasing of Central Cloud Infrastructure (IaaS)</a:t>
                      </a:r>
                    </a:p>
                  </a:txBody>
                  <a:tcPr/>
                </a:tc>
                <a:extLst>
                  <a:ext uri="{0D108BD9-81ED-4DB2-BD59-A6C34878D82A}">
                    <a16:rowId xmlns:a16="http://schemas.microsoft.com/office/drawing/2014/main" val="2171069716"/>
                  </a:ext>
                </a:extLst>
              </a:tr>
            </a:tbl>
          </a:graphicData>
        </a:graphic>
      </p:graphicFrame>
    </p:spTree>
    <p:extLst>
      <p:ext uri="{BB962C8B-B14F-4D97-AF65-F5344CB8AC3E}">
        <p14:creationId xmlns:p14="http://schemas.microsoft.com/office/powerpoint/2010/main" val="229068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2EFEF-DDCF-D858-9E5E-6B532DD64023}"/>
            </a:ext>
          </a:extLst>
        </p:cNvPr>
        <p:cNvGrpSpPr/>
        <p:nvPr/>
      </p:nvGrpSpPr>
      <p:grpSpPr>
        <a:xfrm>
          <a:off x="0" y="0"/>
          <a:ext cx="0" cy="0"/>
          <a:chOff x="0" y="0"/>
          <a:chExt cx="0" cy="0"/>
        </a:xfrm>
      </p:grpSpPr>
      <p:sp>
        <p:nvSpPr>
          <p:cNvPr id="6" name="TextBox 5" hidden="1">
            <a:extLst>
              <a:ext uri="{FF2B5EF4-FFF2-40B4-BE49-F238E27FC236}">
                <a16:creationId xmlns:a16="http://schemas.microsoft.com/office/drawing/2014/main" id="{5B82EDA1-6E1E-E3DB-7772-07B58BE22BBF}"/>
              </a:ext>
            </a:extLst>
          </p:cNvPr>
          <p:cNvSpPr txBox="1"/>
          <p:nvPr/>
        </p:nvSpPr>
        <p:spPr>
          <a:xfrm>
            <a:off x="11078689" y="6336268"/>
            <a:ext cx="700644" cy="369332"/>
          </a:xfrm>
          <a:prstGeom prst="rect">
            <a:avLst/>
          </a:prstGeom>
          <a:noFill/>
        </p:spPr>
        <p:txBody>
          <a:bodyPr wrap="square" rtlCol="0">
            <a:spAutoFit/>
          </a:bodyPr>
          <a:lstStyle/>
          <a:p>
            <a:r>
              <a:rPr lang="en-GB" dirty="0"/>
              <a:t>click</a:t>
            </a:r>
          </a:p>
        </p:txBody>
      </p:sp>
      <p:sp>
        <p:nvSpPr>
          <p:cNvPr id="2" name="Title 1">
            <a:extLst>
              <a:ext uri="{FF2B5EF4-FFF2-40B4-BE49-F238E27FC236}">
                <a16:creationId xmlns:a16="http://schemas.microsoft.com/office/drawing/2014/main" id="{1D5DB5FA-B218-3805-8DD2-9655B2EEE57B}"/>
              </a:ext>
            </a:extLst>
          </p:cNvPr>
          <p:cNvSpPr>
            <a:spLocks noGrp="1"/>
          </p:cNvSpPr>
          <p:nvPr>
            <p:ph type="title"/>
          </p:nvPr>
        </p:nvSpPr>
        <p:spPr/>
        <p:txBody>
          <a:bodyPr/>
          <a:lstStyle/>
          <a:p>
            <a:r>
              <a:rPr lang="en-GB" dirty="0"/>
              <a:t>Top 20 suppliers in FY2023</a:t>
            </a:r>
          </a:p>
        </p:txBody>
      </p:sp>
      <p:graphicFrame>
        <p:nvGraphicFramePr>
          <p:cNvPr id="5" name="Table 4">
            <a:extLst>
              <a:ext uri="{FF2B5EF4-FFF2-40B4-BE49-F238E27FC236}">
                <a16:creationId xmlns:a16="http://schemas.microsoft.com/office/drawing/2014/main" id="{D8453F5B-0542-A344-B6C2-23760BF98698}"/>
              </a:ext>
            </a:extLst>
          </p:cNvPr>
          <p:cNvGraphicFramePr>
            <a:graphicFrameLocks noGrp="1"/>
          </p:cNvGraphicFramePr>
          <p:nvPr>
            <p:extLst>
              <p:ext uri="{D42A27DB-BD31-4B8C-83A1-F6EECF244321}">
                <p14:modId xmlns:p14="http://schemas.microsoft.com/office/powerpoint/2010/main" val="963653524"/>
              </p:ext>
            </p:extLst>
          </p:nvPr>
        </p:nvGraphicFramePr>
        <p:xfrm>
          <a:off x="1" y="804239"/>
          <a:ext cx="12192000" cy="6004560"/>
        </p:xfrm>
        <a:graphic>
          <a:graphicData uri="http://schemas.openxmlformats.org/drawingml/2006/table">
            <a:tbl>
              <a:tblPr firstRow="1" bandRow="1">
                <a:tableStyleId>{5C22544A-7EE6-4342-B048-85BDC9FD1C3A}</a:tableStyleId>
              </a:tblPr>
              <a:tblGrid>
                <a:gridCol w="3828561">
                  <a:extLst>
                    <a:ext uri="{9D8B030D-6E8A-4147-A177-3AD203B41FA5}">
                      <a16:colId xmlns:a16="http://schemas.microsoft.com/office/drawing/2014/main" val="3500728893"/>
                    </a:ext>
                  </a:extLst>
                </a:gridCol>
                <a:gridCol w="8363439">
                  <a:extLst>
                    <a:ext uri="{9D8B030D-6E8A-4147-A177-3AD203B41FA5}">
                      <a16:colId xmlns:a16="http://schemas.microsoft.com/office/drawing/2014/main" val="2844010075"/>
                    </a:ext>
                  </a:extLst>
                </a:gridCol>
              </a:tblGrid>
              <a:tr h="0">
                <a:tc>
                  <a:txBody>
                    <a:bodyPr/>
                    <a:lstStyle/>
                    <a:p>
                      <a:r>
                        <a:rPr lang="en-GB" sz="1600" dirty="0"/>
                        <a:t>Company</a:t>
                      </a:r>
                    </a:p>
                  </a:txBody>
                  <a:tcPr/>
                </a:tc>
                <a:tc>
                  <a:txBody>
                    <a:bodyPr/>
                    <a:lstStyle/>
                    <a:p>
                      <a:r>
                        <a:rPr lang="en-GB" sz="1600" dirty="0"/>
                        <a:t>Number of contracts,  examples of items supplied</a:t>
                      </a:r>
                    </a:p>
                  </a:txBody>
                  <a:tcPr/>
                </a:tc>
                <a:extLst>
                  <a:ext uri="{0D108BD9-81ED-4DB2-BD59-A6C34878D82A}">
                    <a16:rowId xmlns:a16="http://schemas.microsoft.com/office/drawing/2014/main" val="32862288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6. Toshiba Infra Systems</a:t>
                      </a:r>
                    </a:p>
                  </a:txBody>
                  <a:tcPr/>
                </a:tc>
                <a:tc>
                  <a:txBody>
                    <a:bodyPr/>
                    <a:lstStyle/>
                    <a:p>
                      <a:r>
                        <a:rPr lang="en-GB" sz="1400" kern="1200" dirty="0">
                          <a:solidFill>
                            <a:schemeClr val="dk1"/>
                          </a:solidFill>
                          <a:latin typeface="+mn-lt"/>
                          <a:ea typeface="+mn-ea"/>
                          <a:cs typeface="+mn-cs"/>
                        </a:rPr>
                        <a:t>68 contracts</a:t>
                      </a:r>
                      <a:r>
                        <a:rPr lang="en-GB" sz="1400" dirty="0"/>
                        <a:t>, including</a:t>
                      </a:r>
                      <a:endParaRPr lang="en-GB" sz="14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Search Radar (HPS-106B for P-1 Use)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Onboard Radio Wave Measurement Equipment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Type 11 Short-Range Surface-to-Air Missile</a:t>
                      </a:r>
                    </a:p>
                  </a:txBody>
                  <a:tcPr/>
                </a:tc>
                <a:extLst>
                  <a:ext uri="{0D108BD9-81ED-4DB2-BD59-A6C34878D82A}">
                    <a16:rowId xmlns:a16="http://schemas.microsoft.com/office/drawing/2014/main" val="921088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7. IHI Corporation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31 contracts</a:t>
                      </a:r>
                      <a:r>
                        <a:rPr lang="en-GB" sz="1400" dirty="0"/>
                        <a:t>, including</a:t>
                      </a:r>
                      <a:endParaRPr lang="en-GB" sz="14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Unmanned Underwater Vehicle OZZ-100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Next-Generation Fighter Aircraft (Part 4) (2) Engine System for Next-Generation Fighter Aircraft (Part 3)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P-1 Engine (F7-10, Spare)</a:t>
                      </a:r>
                    </a:p>
                  </a:txBody>
                  <a:tcPr/>
                </a:tc>
                <a:extLst>
                  <a:ext uri="{0D108BD9-81ED-4DB2-BD59-A6C34878D82A}">
                    <a16:rowId xmlns:a16="http://schemas.microsoft.com/office/drawing/2014/main" val="19278573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8. Hitachi Ltd.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94 contracts</a:t>
                      </a:r>
                      <a:r>
                        <a:rPr lang="en-GB" sz="1400" dirty="0"/>
                        <a:t>, including</a:t>
                      </a:r>
                      <a:endParaRPr lang="en-GB" sz="14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Air Self-Defense Force Cloud System Security Services (Shared Security Sub-Services)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Side-Scan Sonar Type 6  6. Leasing of Electronic Computers</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Air Self-Defense Force Cloud System (Base Infrastructure Security Monitoring Equipment)</a:t>
                      </a:r>
                    </a:p>
                  </a:txBody>
                  <a:tcPr/>
                </a:tc>
                <a:extLst>
                  <a:ext uri="{0D108BD9-81ED-4DB2-BD59-A6C34878D82A}">
                    <a16:rowId xmlns:a16="http://schemas.microsoft.com/office/drawing/2014/main" val="1875953544"/>
                  </a:ext>
                </a:extLst>
              </a:tr>
              <a:tr h="419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9. Itochu Aviation Corporation (T)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51 contracts</a:t>
                      </a:r>
                      <a:r>
                        <a:rPr lang="en-GB" sz="1400" dirty="0"/>
                        <a:t>, including</a:t>
                      </a:r>
                      <a:endParaRPr lang="en-GB" sz="14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JSM (Joint Strike Missile)  (Kongsberg (NO))</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High-Performance 20mm Machine Gun Upgrade Equipment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C-2 Onboard Electronic Equipment Components (Imported, Part 3)</a:t>
                      </a:r>
                    </a:p>
                  </a:txBody>
                  <a:tcPr/>
                </a:tc>
                <a:extLst>
                  <a:ext uri="{0D108BD9-81ED-4DB2-BD59-A6C34878D82A}">
                    <a16:rowId xmlns:a16="http://schemas.microsoft.com/office/drawing/2014/main" val="614684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10. Japan Aerospace Exploration Agency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3 contracts</a:t>
                      </a:r>
                      <a:r>
                        <a:rPr lang="en-GB" sz="1400" dirty="0"/>
                        <a:t>, including</a:t>
                      </a:r>
                      <a:endParaRPr lang="en-GB" sz="14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Space Situational Awareness (SSA) Satellite System</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Satellite (Part 2)</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Ground System (Part 3)</a:t>
                      </a:r>
                    </a:p>
                  </a:txBody>
                  <a:tcPr/>
                </a:tc>
                <a:extLst>
                  <a:ext uri="{0D108BD9-81ED-4DB2-BD59-A6C34878D82A}">
                    <a16:rowId xmlns:a16="http://schemas.microsoft.com/office/drawing/2014/main" val="3512768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11. Nippon Steel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19 contracts</a:t>
                      </a:r>
                      <a:r>
                        <a:rPr lang="en-GB" sz="1400" dirty="0"/>
                        <a:t>, including</a:t>
                      </a:r>
                      <a:endParaRPr lang="en-GB" sz="1400" b="1" i="0" u="none" strike="noStrike"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Research and Prototype Development of Future Railgun (Part 2)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Wheeled Armoured Personnel Carrier (AMV)  </a:t>
                      </a:r>
                    </a:p>
                    <a:p>
                      <a:pPr marL="285750" indent="-285750" algn="l" defTabSz="914400" rtl="0" eaLnBrk="1" latinLnBrk="0" hangingPunct="1">
                        <a:buFont typeface="Arial" panose="020B0604020202020204" pitchFamily="34" charset="0"/>
                        <a:buChar char="•"/>
                      </a:pPr>
                      <a:r>
                        <a:rPr lang="en-GB" sz="1400" kern="1200" dirty="0">
                          <a:solidFill>
                            <a:schemeClr val="dk1"/>
                          </a:solidFill>
                          <a:latin typeface="+mn-lt"/>
                          <a:ea typeface="+mn-ea"/>
                          <a:cs typeface="+mn-cs"/>
                        </a:rPr>
                        <a:t>Type 19 Wheeled 155mm Self-Propelled Howitzer</a:t>
                      </a:r>
                    </a:p>
                  </a:txBody>
                  <a:tcPr/>
                </a:tc>
                <a:extLst>
                  <a:ext uri="{0D108BD9-81ED-4DB2-BD59-A6C34878D82A}">
                    <a16:rowId xmlns:a16="http://schemas.microsoft.com/office/drawing/2014/main" val="1564366651"/>
                  </a:ext>
                </a:extLst>
              </a:tr>
            </a:tbl>
          </a:graphicData>
        </a:graphic>
      </p:graphicFrame>
      <p:sp>
        <p:nvSpPr>
          <p:cNvPr id="4" name="Rectangular Callout 3">
            <a:extLst>
              <a:ext uri="{FF2B5EF4-FFF2-40B4-BE49-F238E27FC236}">
                <a16:creationId xmlns:a16="http://schemas.microsoft.com/office/drawing/2014/main" id="{9F1FE336-9F47-40AA-F19B-4835779AC640}"/>
              </a:ext>
            </a:extLst>
          </p:cNvPr>
          <p:cNvSpPr/>
          <p:nvPr/>
        </p:nvSpPr>
        <p:spPr>
          <a:xfrm>
            <a:off x="0" y="4358969"/>
            <a:ext cx="4085112" cy="1017995"/>
          </a:xfrm>
          <a:prstGeom prst="wedgeRectCallout">
            <a:avLst>
              <a:gd name="adj1" fmla="val -19825"/>
              <a:gd name="adj2" fmla="val -682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Kongsberg, </a:t>
            </a:r>
            <a:r>
              <a:rPr lang="en-GB" sz="1600" dirty="0"/>
              <a:t>BOEING, Lockheed Martin, Raytheon, Northrop Grumman, Honeywell, Jeppesen, </a:t>
            </a:r>
            <a:r>
              <a:rPr lang="en-GB" sz="1600" dirty="0" err="1"/>
              <a:t>Acutronic</a:t>
            </a:r>
            <a:r>
              <a:rPr lang="en-GB" sz="1600" dirty="0"/>
              <a:t>, </a:t>
            </a:r>
            <a:r>
              <a:rPr lang="en-GB" sz="1600" dirty="0" err="1"/>
              <a:t>Plantronic</a:t>
            </a:r>
            <a:r>
              <a:rPr lang="en-GB" sz="1600" dirty="0"/>
              <a:t>, MKSI</a:t>
            </a:r>
          </a:p>
        </p:txBody>
      </p:sp>
      <p:sp>
        <p:nvSpPr>
          <p:cNvPr id="7" name="Rectangular Callout 6">
            <a:extLst>
              <a:ext uri="{FF2B5EF4-FFF2-40B4-BE49-F238E27FC236}">
                <a16:creationId xmlns:a16="http://schemas.microsoft.com/office/drawing/2014/main" id="{84E2AD88-EE94-FDCB-C069-55FCC356C697}"/>
              </a:ext>
            </a:extLst>
          </p:cNvPr>
          <p:cNvSpPr/>
          <p:nvPr/>
        </p:nvSpPr>
        <p:spPr>
          <a:xfrm>
            <a:off x="8118763" y="6076720"/>
            <a:ext cx="2913413" cy="475444"/>
          </a:xfrm>
          <a:prstGeom prst="wedgeRectCallout">
            <a:avLst>
              <a:gd name="adj1" fmla="val -57598"/>
              <a:gd name="adj2" fmla="val 197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Patria (FI) (Under license)</a:t>
            </a:r>
            <a:endParaRPr lang="en-GB" sz="1600" dirty="0"/>
          </a:p>
        </p:txBody>
      </p:sp>
    </p:spTree>
    <p:extLst>
      <p:ext uri="{BB962C8B-B14F-4D97-AF65-F5344CB8AC3E}">
        <p14:creationId xmlns:p14="http://schemas.microsoft.com/office/powerpoint/2010/main" val="38694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7CFA-6A45-33DA-F2E0-8EC6446C91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857E30E-BAD5-A00C-54CC-02FA6C0495C4}"/>
              </a:ext>
            </a:extLst>
          </p:cNvPr>
          <p:cNvSpPr txBox="1"/>
          <p:nvPr/>
        </p:nvSpPr>
        <p:spPr>
          <a:xfrm>
            <a:off x="11078689" y="6336268"/>
            <a:ext cx="700644" cy="369332"/>
          </a:xfrm>
          <a:prstGeom prst="rect">
            <a:avLst/>
          </a:prstGeom>
          <a:noFill/>
        </p:spPr>
        <p:txBody>
          <a:bodyPr wrap="square" rtlCol="0">
            <a:spAutoFit/>
          </a:bodyPr>
          <a:lstStyle/>
          <a:p>
            <a:r>
              <a:rPr lang="en-GB" dirty="0"/>
              <a:t>click</a:t>
            </a:r>
          </a:p>
        </p:txBody>
      </p:sp>
      <p:sp>
        <p:nvSpPr>
          <p:cNvPr id="2" name="Title 1">
            <a:extLst>
              <a:ext uri="{FF2B5EF4-FFF2-40B4-BE49-F238E27FC236}">
                <a16:creationId xmlns:a16="http://schemas.microsoft.com/office/drawing/2014/main" id="{8439C361-B9F7-46EB-307B-01536B8C9925}"/>
              </a:ext>
            </a:extLst>
          </p:cNvPr>
          <p:cNvSpPr>
            <a:spLocks noGrp="1"/>
          </p:cNvSpPr>
          <p:nvPr>
            <p:ph type="title"/>
          </p:nvPr>
        </p:nvSpPr>
        <p:spPr/>
        <p:txBody>
          <a:bodyPr/>
          <a:lstStyle/>
          <a:p>
            <a:r>
              <a:rPr lang="en-GB" dirty="0"/>
              <a:t>Top 20 suppliers in FY2023</a:t>
            </a:r>
          </a:p>
        </p:txBody>
      </p:sp>
      <p:sp>
        <p:nvSpPr>
          <p:cNvPr id="3" name="Content Placeholder 2">
            <a:extLst>
              <a:ext uri="{FF2B5EF4-FFF2-40B4-BE49-F238E27FC236}">
                <a16:creationId xmlns:a16="http://schemas.microsoft.com/office/drawing/2014/main" id="{07E7F444-7E68-7B70-261B-4A366399AA64}"/>
              </a:ext>
            </a:extLst>
          </p:cNvPr>
          <p:cNvSpPr>
            <a:spLocks noGrp="1"/>
          </p:cNvSpPr>
          <p:nvPr>
            <p:ph idx="1"/>
          </p:nvPr>
        </p:nvSpPr>
        <p:spPr/>
        <p:txBody>
          <a:bodyPr/>
          <a:lstStyle/>
          <a:p>
            <a:endParaRPr lang="en-GB"/>
          </a:p>
        </p:txBody>
      </p:sp>
      <p:graphicFrame>
        <p:nvGraphicFramePr>
          <p:cNvPr id="5" name="Table 4">
            <a:extLst>
              <a:ext uri="{FF2B5EF4-FFF2-40B4-BE49-F238E27FC236}">
                <a16:creationId xmlns:a16="http://schemas.microsoft.com/office/drawing/2014/main" id="{57A61257-D49A-B6DC-29E4-6CF5017505CE}"/>
              </a:ext>
            </a:extLst>
          </p:cNvPr>
          <p:cNvGraphicFramePr>
            <a:graphicFrameLocks noGrp="1"/>
          </p:cNvGraphicFramePr>
          <p:nvPr>
            <p:extLst>
              <p:ext uri="{D42A27DB-BD31-4B8C-83A1-F6EECF244321}">
                <p14:modId xmlns:p14="http://schemas.microsoft.com/office/powerpoint/2010/main" val="3113821284"/>
              </p:ext>
            </p:extLst>
          </p:nvPr>
        </p:nvGraphicFramePr>
        <p:xfrm>
          <a:off x="124690" y="152400"/>
          <a:ext cx="11942619" cy="6553200"/>
        </p:xfrm>
        <a:graphic>
          <a:graphicData uri="http://schemas.openxmlformats.org/drawingml/2006/table">
            <a:tbl>
              <a:tblPr firstRow="1" bandRow="1">
                <a:tableStyleId>{5C22544A-7EE6-4342-B048-85BDC9FD1C3A}</a:tableStyleId>
              </a:tblPr>
              <a:tblGrid>
                <a:gridCol w="3750250">
                  <a:extLst>
                    <a:ext uri="{9D8B030D-6E8A-4147-A177-3AD203B41FA5}">
                      <a16:colId xmlns:a16="http://schemas.microsoft.com/office/drawing/2014/main" val="3500728893"/>
                    </a:ext>
                  </a:extLst>
                </a:gridCol>
                <a:gridCol w="8192369">
                  <a:extLst>
                    <a:ext uri="{9D8B030D-6E8A-4147-A177-3AD203B41FA5}">
                      <a16:colId xmlns:a16="http://schemas.microsoft.com/office/drawing/2014/main" val="2844010075"/>
                    </a:ext>
                  </a:extLst>
                </a:gridCol>
              </a:tblGrid>
              <a:tr h="0">
                <a:tc>
                  <a:txBody>
                    <a:bodyPr/>
                    <a:lstStyle/>
                    <a:p>
                      <a:r>
                        <a:rPr lang="en-GB" sz="1600" dirty="0"/>
                        <a:t>Company</a:t>
                      </a:r>
                    </a:p>
                  </a:txBody>
                  <a:tcPr/>
                </a:tc>
                <a:tc>
                  <a:txBody>
                    <a:bodyPr/>
                    <a:lstStyle/>
                    <a:p>
                      <a:r>
                        <a:rPr lang="en-GB" sz="1600" dirty="0"/>
                        <a:t>Number of contracts,  examples of items supplied</a:t>
                      </a:r>
                    </a:p>
                  </a:txBody>
                  <a:tcPr/>
                </a:tc>
                <a:extLst>
                  <a:ext uri="{0D108BD9-81ED-4DB2-BD59-A6C34878D82A}">
                    <a16:rowId xmlns:a16="http://schemas.microsoft.com/office/drawing/2014/main" val="32862288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12. SUBARU</a:t>
                      </a:r>
                    </a:p>
                  </a:txBody>
                  <a:tcPr/>
                </a:tc>
                <a:tc>
                  <a:txBody>
                    <a:bodyPr/>
                    <a:lstStyle/>
                    <a:p>
                      <a:r>
                        <a:rPr lang="en-GB" sz="1600" kern="1200" dirty="0">
                          <a:solidFill>
                            <a:schemeClr val="dk1"/>
                          </a:solidFill>
                          <a:latin typeface="+mn-lt"/>
                          <a:ea typeface="+mn-ea"/>
                          <a:cs typeface="+mn-cs"/>
                        </a:rPr>
                        <a:t>39 contracts</a:t>
                      </a:r>
                      <a:r>
                        <a:rPr lang="en-GB" sz="1600" dirty="0"/>
                        <a:t>, including</a:t>
                      </a:r>
                    </a:p>
                    <a:p>
                      <a:pPr marL="285750" indent="-285750">
                        <a:buFont typeface="Arial" panose="020B0604020202020204" pitchFamily="34" charset="0"/>
                        <a:buChar char="•"/>
                      </a:pPr>
                      <a:r>
                        <a:rPr lang="en-GB" sz="1400" b="0" i="0" u="none" strike="noStrike" kern="1200" dirty="0">
                          <a:solidFill>
                            <a:schemeClr val="dk1"/>
                          </a:solidFill>
                          <a:effectLst/>
                          <a:latin typeface="+mn-lt"/>
                          <a:ea typeface="+mn-ea"/>
                          <a:cs typeface="+mn-cs"/>
                        </a:rPr>
                        <a:t>UH-2 Helicopters</a:t>
                      </a:r>
                    </a:p>
                  </a:txBody>
                  <a:tcPr/>
                </a:tc>
                <a:extLst>
                  <a:ext uri="{0D108BD9-81ED-4DB2-BD59-A6C34878D82A}">
                    <a16:rowId xmlns:a16="http://schemas.microsoft.com/office/drawing/2014/main" val="921088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13. Japan Marine United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3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Patrol Vessel (1.900 tonnes 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Design work for Aegis System equipped vessels</a:t>
                      </a:r>
                    </a:p>
                  </a:txBody>
                  <a:tcPr/>
                </a:tc>
                <a:extLst>
                  <a:ext uri="{0D108BD9-81ED-4DB2-BD59-A6C34878D82A}">
                    <a16:rowId xmlns:a16="http://schemas.microsoft.com/office/drawing/2014/main" val="19278573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14. </a:t>
                      </a:r>
                      <a:r>
                        <a:rPr lang="en-GB" sz="1600" b="0" i="0" kern="1200" dirty="0">
                          <a:solidFill>
                            <a:schemeClr val="dk1"/>
                          </a:solidFill>
                          <a:effectLst/>
                          <a:latin typeface="+mn-lt"/>
                          <a:ea typeface="+mn-ea"/>
                          <a:cs typeface="+mn-cs"/>
                        </a:rPr>
                        <a:t>Idemitsu Kosan</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99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Aviation fuel</a:t>
                      </a:r>
                    </a:p>
                  </a:txBody>
                  <a:tcPr/>
                </a:tc>
                <a:extLst>
                  <a:ext uri="{0D108BD9-81ED-4DB2-BD59-A6C34878D82A}">
                    <a16:rowId xmlns:a16="http://schemas.microsoft.com/office/drawing/2014/main" val="1875953544"/>
                  </a:ext>
                </a:extLst>
              </a:tr>
              <a:tr h="419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15. Oki Electric Industry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41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Towed Passive Sonar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Sonobuoy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Sonar systems</a:t>
                      </a:r>
                    </a:p>
                  </a:txBody>
                  <a:tcPr/>
                </a:tc>
                <a:extLst>
                  <a:ext uri="{0D108BD9-81ED-4DB2-BD59-A6C34878D82A}">
                    <a16:rowId xmlns:a16="http://schemas.microsoft.com/office/drawing/2014/main" val="614684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16. ENEOS Corporation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50 contracts</a:t>
                      </a:r>
                      <a:r>
                        <a:rPr lang="en-GB" sz="1600" dirty="0"/>
                        <a:t>, including</a:t>
                      </a:r>
                      <a:endParaRPr lang="en-GB" sz="1400" b="0" i="0" u="none" strike="noStrike"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Aviation fuel</a:t>
                      </a:r>
                    </a:p>
                  </a:txBody>
                  <a:tcPr/>
                </a:tc>
                <a:extLst>
                  <a:ext uri="{0D108BD9-81ED-4DB2-BD59-A6C34878D82A}">
                    <a16:rowId xmlns:a16="http://schemas.microsoft.com/office/drawing/2014/main" val="3512768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17. </a:t>
                      </a:r>
                      <a:r>
                        <a:rPr lang="en-GB" sz="1600" b="0" i="0" kern="1200" dirty="0">
                          <a:solidFill>
                            <a:schemeClr val="dk1"/>
                          </a:solidFill>
                          <a:effectLst/>
                          <a:latin typeface="+mn-lt"/>
                          <a:ea typeface="+mn-ea"/>
                          <a:cs typeface="+mn-cs"/>
                        </a:rPr>
                        <a:t>Nakagawa Bussan Co., Ltd. (T)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162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Aviation fuel, kerosine</a:t>
                      </a:r>
                    </a:p>
                  </a:txBody>
                  <a:tcPr/>
                </a:tc>
                <a:extLst>
                  <a:ext uri="{0D108BD9-81ED-4DB2-BD59-A6C34878D82A}">
                    <a16:rowId xmlns:a16="http://schemas.microsoft.com/office/drawing/2014/main" val="1564366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18.</a:t>
                      </a:r>
                      <a:r>
                        <a:rPr lang="en-GB" sz="1600" b="0" i="0" kern="1200" dirty="0">
                          <a:solidFill>
                            <a:schemeClr val="dk1"/>
                          </a:solidFill>
                          <a:effectLst/>
                          <a:latin typeface="+mn-lt"/>
                          <a:ea typeface="+mn-ea"/>
                          <a:cs typeface="+mn-cs"/>
                        </a:rPr>
                        <a:t> Sumisho Aero-Systems Corporation (T)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54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Measuring Instruments for Repairing Infrared Detection Equipment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84mm Recoilless Rifle (B Variant) </a:t>
                      </a:r>
                    </a:p>
                  </a:txBody>
                  <a:tcPr/>
                </a:tc>
                <a:extLst>
                  <a:ext uri="{0D108BD9-81ED-4DB2-BD59-A6C34878D82A}">
                    <a16:rowId xmlns:a16="http://schemas.microsoft.com/office/drawing/2014/main" val="3827533632"/>
                  </a:ext>
                </a:extLst>
              </a:tr>
              <a:tr h="370840">
                <a:tc>
                  <a:txBody>
                    <a:bodyPr/>
                    <a:lstStyle/>
                    <a:p>
                      <a:r>
                        <a:rPr lang="en-GB" sz="1600" dirty="0"/>
                        <a:t>19. </a:t>
                      </a:r>
                      <a:r>
                        <a:rPr lang="en-GB" sz="1600" b="0" i="0" kern="1200" dirty="0">
                          <a:solidFill>
                            <a:schemeClr val="dk1"/>
                          </a:solidFill>
                          <a:effectLst/>
                          <a:latin typeface="+mn-lt"/>
                          <a:ea typeface="+mn-ea"/>
                          <a:cs typeface="+mn-cs"/>
                        </a:rPr>
                        <a:t>Komatsu Ltd.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18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Anti-tank shells</a:t>
                      </a:r>
                    </a:p>
                  </a:txBody>
                  <a:tcPr/>
                </a:tc>
                <a:extLst>
                  <a:ext uri="{0D108BD9-81ED-4DB2-BD59-A6C34878D82A}">
                    <a16:rowId xmlns:a16="http://schemas.microsoft.com/office/drawing/2014/main" val="4205645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20. </a:t>
                      </a:r>
                      <a:r>
                        <a:rPr lang="en-GB" sz="1600" b="0" i="0" kern="1200" dirty="0">
                          <a:solidFill>
                            <a:schemeClr val="dk1"/>
                          </a:solidFill>
                          <a:effectLst/>
                          <a:latin typeface="+mn-lt"/>
                          <a:ea typeface="+mn-ea"/>
                          <a:cs typeface="+mn-cs"/>
                        </a:rPr>
                        <a:t>Mitsubishi Corporation (T)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10 contracts</a:t>
                      </a:r>
                      <a:r>
                        <a:rPr lang="en-GB" sz="1600" dirty="0"/>
                        <a:t>,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Rockets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Aircraft landing restraint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dirty="0">
                          <a:solidFill>
                            <a:schemeClr val="dk1"/>
                          </a:solidFill>
                          <a:effectLst/>
                          <a:latin typeface="+mn-lt"/>
                          <a:ea typeface="+mn-ea"/>
                          <a:cs typeface="+mn-cs"/>
                        </a:rPr>
                        <a:t>F-2 Targeting Pod</a:t>
                      </a:r>
                    </a:p>
                  </a:txBody>
                  <a:tcPr/>
                </a:tc>
                <a:extLst>
                  <a:ext uri="{0D108BD9-81ED-4DB2-BD59-A6C34878D82A}">
                    <a16:rowId xmlns:a16="http://schemas.microsoft.com/office/drawing/2014/main" val="3502901006"/>
                  </a:ext>
                </a:extLst>
              </a:tr>
            </a:tbl>
          </a:graphicData>
        </a:graphic>
      </p:graphicFrame>
      <p:sp>
        <p:nvSpPr>
          <p:cNvPr id="4" name="Rectangular Callout 3">
            <a:extLst>
              <a:ext uri="{FF2B5EF4-FFF2-40B4-BE49-F238E27FC236}">
                <a16:creationId xmlns:a16="http://schemas.microsoft.com/office/drawing/2014/main" id="{37CA0DA1-C84C-8588-CA99-FFB07705C55A}"/>
              </a:ext>
            </a:extLst>
          </p:cNvPr>
          <p:cNvSpPr/>
          <p:nvPr/>
        </p:nvSpPr>
        <p:spPr>
          <a:xfrm>
            <a:off x="7625443" y="3915888"/>
            <a:ext cx="4085112" cy="1525502"/>
          </a:xfrm>
          <a:prstGeom prst="wedgeRectCallout">
            <a:avLst>
              <a:gd name="adj1" fmla="val -57598"/>
              <a:gd name="adj2" fmla="val 197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BAE, Airbus, Thales, </a:t>
            </a:r>
            <a:r>
              <a:rPr lang="en-GB" sz="1600" dirty="0" err="1"/>
              <a:t>RheinMetall</a:t>
            </a:r>
            <a:r>
              <a:rPr lang="en-GB" sz="1600" dirty="0"/>
              <a:t>, Saab, FN Herstal</a:t>
            </a:r>
          </a:p>
        </p:txBody>
      </p:sp>
    </p:spTree>
    <p:extLst>
      <p:ext uri="{BB962C8B-B14F-4D97-AF65-F5344CB8AC3E}">
        <p14:creationId xmlns:p14="http://schemas.microsoft.com/office/powerpoint/2010/main" val="42864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E392-E0C0-5411-00FB-4993AD1E5EDD}"/>
              </a:ext>
            </a:extLst>
          </p:cNvPr>
          <p:cNvSpPr>
            <a:spLocks noGrp="1"/>
          </p:cNvSpPr>
          <p:nvPr>
            <p:ph type="title"/>
          </p:nvPr>
        </p:nvSpPr>
        <p:spPr/>
        <p:txBody>
          <a:bodyPr/>
          <a:lstStyle/>
          <a:p>
            <a:r>
              <a:rPr lang="en-GB" dirty="0"/>
              <a:t>Market Quick scan</a:t>
            </a:r>
          </a:p>
        </p:txBody>
      </p:sp>
      <p:sp>
        <p:nvSpPr>
          <p:cNvPr id="4" name="Content Placeholder 3">
            <a:extLst>
              <a:ext uri="{FF2B5EF4-FFF2-40B4-BE49-F238E27FC236}">
                <a16:creationId xmlns:a16="http://schemas.microsoft.com/office/drawing/2014/main" id="{290D2AE2-2099-8726-ABC3-66AD044B5A47}"/>
              </a:ext>
            </a:extLst>
          </p:cNvPr>
          <p:cNvSpPr>
            <a:spLocks noGrp="1"/>
          </p:cNvSpPr>
          <p:nvPr>
            <p:ph idx="1"/>
          </p:nvPr>
        </p:nvSpPr>
        <p:spPr>
          <a:xfrm>
            <a:off x="838200" y="1602933"/>
            <a:ext cx="10515600" cy="4877004"/>
          </a:xfrm>
        </p:spPr>
        <p:txBody>
          <a:bodyPr/>
          <a:lstStyle/>
          <a:p>
            <a:r>
              <a:rPr lang="en-GB" dirty="0"/>
              <a:t>Available on Mission participant’s page (PW: JTPP2025)</a:t>
            </a:r>
          </a:p>
          <a:p>
            <a:r>
              <a:rPr lang="en-GB" dirty="0"/>
              <a:t>Contracts concluded during FY 2024</a:t>
            </a:r>
          </a:p>
          <a:p>
            <a:r>
              <a:rPr lang="en-GB" dirty="0"/>
              <a:t>Translations of contract titles and company names</a:t>
            </a:r>
          </a:p>
          <a:p>
            <a:r>
              <a:rPr lang="en-GB" dirty="0"/>
              <a:t>Might provide leads to possible partners</a:t>
            </a:r>
          </a:p>
          <a:p>
            <a:pPr marL="0" indent="0">
              <a:buNone/>
            </a:pPr>
            <a:endParaRPr lang="en-GB" dirty="0"/>
          </a:p>
          <a:p>
            <a:endParaRPr lang="en-GB" dirty="0"/>
          </a:p>
          <a:p>
            <a:endParaRPr lang="en-GB" dirty="0"/>
          </a:p>
        </p:txBody>
      </p:sp>
      <p:pic>
        <p:nvPicPr>
          <p:cNvPr id="6" name="Picture 5" descr="A screenshot of a computer&#10;&#10;AI-generated content may be incorrect.">
            <a:extLst>
              <a:ext uri="{FF2B5EF4-FFF2-40B4-BE49-F238E27FC236}">
                <a16:creationId xmlns:a16="http://schemas.microsoft.com/office/drawing/2014/main" id="{CE9CF926-A9FC-F469-B971-3CABD875BE62}"/>
              </a:ext>
            </a:extLst>
          </p:cNvPr>
          <p:cNvPicPr>
            <a:picLocks noChangeAspect="1"/>
          </p:cNvPicPr>
          <p:nvPr/>
        </p:nvPicPr>
        <p:blipFill>
          <a:blip r:embed="rId3"/>
          <a:stretch>
            <a:fillRect/>
          </a:stretch>
        </p:blipFill>
        <p:spPr>
          <a:xfrm>
            <a:off x="3956133" y="3789016"/>
            <a:ext cx="7772400" cy="29321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2551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AB3145-F261-0233-E812-3BB64E0DA2C5}"/>
              </a:ext>
            </a:extLst>
          </p:cNvPr>
          <p:cNvSpPr>
            <a:spLocks noGrp="1"/>
          </p:cNvSpPr>
          <p:nvPr>
            <p:ph type="title"/>
          </p:nvPr>
        </p:nvSpPr>
        <p:spPr/>
        <p:txBody>
          <a:bodyPr/>
          <a:lstStyle/>
          <a:p>
            <a:r>
              <a:rPr lang="en-GB" dirty="0"/>
              <a:t>Your Questions </a:t>
            </a:r>
          </a:p>
        </p:txBody>
      </p:sp>
      <p:pic>
        <p:nvPicPr>
          <p:cNvPr id="4" name="Picture 3">
            <a:extLst>
              <a:ext uri="{FF2B5EF4-FFF2-40B4-BE49-F238E27FC236}">
                <a16:creationId xmlns:a16="http://schemas.microsoft.com/office/drawing/2014/main" id="{1C2600E0-16AA-6EFD-124C-E750AD0451FF}"/>
              </a:ext>
            </a:extLst>
          </p:cNvPr>
          <p:cNvPicPr>
            <a:picLocks noChangeAspect="1"/>
          </p:cNvPicPr>
          <p:nvPr/>
        </p:nvPicPr>
        <p:blipFill>
          <a:blip r:embed="rId2"/>
          <a:stretch>
            <a:fillRect/>
          </a:stretch>
        </p:blipFill>
        <p:spPr>
          <a:xfrm>
            <a:off x="2194324" y="1126497"/>
            <a:ext cx="8089894" cy="5397476"/>
          </a:xfrm>
          <a:prstGeom prst="rect">
            <a:avLst/>
          </a:prstGeom>
        </p:spPr>
      </p:pic>
    </p:spTree>
    <p:extLst>
      <p:ext uri="{BB962C8B-B14F-4D97-AF65-F5344CB8AC3E}">
        <p14:creationId xmlns:p14="http://schemas.microsoft.com/office/powerpoint/2010/main" val="4588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29AE-6D6B-84AD-2645-5931FEF9E285}"/>
              </a:ext>
            </a:extLst>
          </p:cNvPr>
          <p:cNvSpPr>
            <a:spLocks noGrp="1"/>
          </p:cNvSpPr>
          <p:nvPr>
            <p:ph type="title"/>
          </p:nvPr>
        </p:nvSpPr>
        <p:spPr/>
        <p:txBody>
          <a:bodyPr/>
          <a:lstStyle/>
          <a:p>
            <a:r>
              <a:rPr lang="en-GB" dirty="0"/>
              <a:t>Defence market</a:t>
            </a:r>
          </a:p>
        </p:txBody>
      </p:sp>
      <p:sp>
        <p:nvSpPr>
          <p:cNvPr id="3" name="Content Placeholder 2">
            <a:extLst>
              <a:ext uri="{FF2B5EF4-FFF2-40B4-BE49-F238E27FC236}">
                <a16:creationId xmlns:a16="http://schemas.microsoft.com/office/drawing/2014/main" id="{AC2C394F-CBCD-1423-50BA-282208EA16E7}"/>
              </a:ext>
            </a:extLst>
          </p:cNvPr>
          <p:cNvSpPr>
            <a:spLocks noGrp="1"/>
          </p:cNvSpPr>
          <p:nvPr>
            <p:ph idx="1"/>
          </p:nvPr>
        </p:nvSpPr>
        <p:spPr>
          <a:xfrm>
            <a:off x="648195" y="1377302"/>
            <a:ext cx="10515600" cy="4877004"/>
          </a:xfrm>
        </p:spPr>
        <p:txBody>
          <a:bodyPr/>
          <a:lstStyle/>
          <a:p>
            <a:pPr marL="0" indent="0">
              <a:buNone/>
            </a:pPr>
            <a:r>
              <a:rPr lang="en-GB" b="1" dirty="0">
                <a:solidFill>
                  <a:schemeClr val="accent4"/>
                </a:solidFill>
              </a:rPr>
              <a:t>Main characteristics </a:t>
            </a:r>
          </a:p>
          <a:p>
            <a:r>
              <a:rPr lang="en-GB" dirty="0"/>
              <a:t>Constitutional limitations -&gt; Domestic focus</a:t>
            </a:r>
          </a:p>
          <a:p>
            <a:pPr lvl="1"/>
            <a:r>
              <a:rPr lang="en-GB" dirty="0"/>
              <a:t>Limited market size</a:t>
            </a:r>
          </a:p>
          <a:p>
            <a:pPr lvl="2"/>
            <a:r>
              <a:rPr lang="en-GB" dirty="0"/>
              <a:t>Dominance by small number of domestic large players</a:t>
            </a:r>
          </a:p>
          <a:p>
            <a:r>
              <a:rPr lang="en-GB" dirty="0"/>
              <a:t>US-oriented and dependent (Japan-US Alliance)</a:t>
            </a:r>
          </a:p>
          <a:p>
            <a:pPr lvl="1"/>
            <a:r>
              <a:rPr lang="en-GB" dirty="0"/>
              <a:t>Security of Supply Arrangement (SOSA)</a:t>
            </a:r>
          </a:p>
          <a:p>
            <a:pPr lvl="1"/>
            <a:r>
              <a:rPr lang="en-GB" dirty="0"/>
              <a:t>Memorandum of Understanding for Research, Development, Test and Evaluation Projects (RDT&amp;E) </a:t>
            </a:r>
          </a:p>
          <a:p>
            <a:pPr marL="0"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41740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4F12D3-977C-2117-9208-A49AF3E754DF}"/>
              </a:ext>
            </a:extLst>
          </p:cNvPr>
          <p:cNvSpPr>
            <a:spLocks noGrp="1"/>
          </p:cNvSpPr>
          <p:nvPr>
            <p:ph type="title"/>
          </p:nvPr>
        </p:nvSpPr>
        <p:spPr/>
        <p:txBody>
          <a:bodyPr>
            <a:noAutofit/>
          </a:bodyPr>
          <a:lstStyle/>
          <a:p>
            <a:r>
              <a:rPr lang="en-GB" sz="2800" dirty="0"/>
              <a:t>NATO Secretary Rutte met with Japanese Dual-use start-ups (April 9)</a:t>
            </a:r>
          </a:p>
        </p:txBody>
      </p:sp>
      <p:sp>
        <p:nvSpPr>
          <p:cNvPr id="4" name="Content Placeholder 3">
            <a:extLst>
              <a:ext uri="{FF2B5EF4-FFF2-40B4-BE49-F238E27FC236}">
                <a16:creationId xmlns:a16="http://schemas.microsoft.com/office/drawing/2014/main" id="{B68FA16E-4C68-DD1D-734C-D9DC26DAF38D}"/>
              </a:ext>
            </a:extLst>
          </p:cNvPr>
          <p:cNvSpPr>
            <a:spLocks noGrp="1"/>
          </p:cNvSpPr>
          <p:nvPr>
            <p:ph sz="half" idx="1"/>
          </p:nvPr>
        </p:nvSpPr>
        <p:spPr>
          <a:xfrm>
            <a:off x="519547" y="1253331"/>
            <a:ext cx="6712527" cy="4351338"/>
          </a:xfrm>
        </p:spPr>
        <p:txBody>
          <a:bodyPr/>
          <a:lstStyle/>
          <a:p>
            <a:r>
              <a:rPr lang="en-GB" sz="2000" dirty="0"/>
              <a:t>Companies present</a:t>
            </a:r>
            <a:r>
              <a:rPr lang="en-GB" sz="2000" i="1" dirty="0"/>
              <a:t> (click name for link)</a:t>
            </a:r>
            <a:r>
              <a:rPr lang="en-GB" sz="2000" dirty="0"/>
              <a:t>:</a:t>
            </a:r>
          </a:p>
        </p:txBody>
      </p:sp>
      <p:pic>
        <p:nvPicPr>
          <p:cNvPr id="1026" name="Picture 2" descr="写真3">
            <a:extLst>
              <a:ext uri="{FF2B5EF4-FFF2-40B4-BE49-F238E27FC236}">
                <a16:creationId xmlns:a16="http://schemas.microsoft.com/office/drawing/2014/main" id="{0B44B66A-13F2-B0B7-7F2E-B20C75AC5A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1563" y="1179369"/>
            <a:ext cx="4364181" cy="3273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D0C640-8BD0-960F-778E-DAF8D2DA8A8F}"/>
              </a:ext>
            </a:extLst>
          </p:cNvPr>
          <p:cNvSpPr txBox="1"/>
          <p:nvPr/>
        </p:nvSpPr>
        <p:spPr>
          <a:xfrm>
            <a:off x="422564" y="4667565"/>
            <a:ext cx="10393679" cy="369332"/>
          </a:xfrm>
          <a:prstGeom prst="rect">
            <a:avLst/>
          </a:prstGeom>
          <a:noFill/>
        </p:spPr>
        <p:txBody>
          <a:bodyPr wrap="square">
            <a:spAutoFit/>
          </a:bodyPr>
          <a:lstStyle/>
          <a:p>
            <a:r>
              <a:rPr lang="en-GB" dirty="0">
                <a:hlinkClick r:id="rId3"/>
              </a:rPr>
              <a:t>https://www.meti.go.jp/press/2025/04/20250409002/20250409002.html</a:t>
            </a:r>
            <a:r>
              <a:rPr lang="en-GB" dirty="0"/>
              <a:t> </a:t>
            </a:r>
          </a:p>
        </p:txBody>
      </p:sp>
      <p:graphicFrame>
        <p:nvGraphicFramePr>
          <p:cNvPr id="8" name="Table 7">
            <a:extLst>
              <a:ext uri="{FF2B5EF4-FFF2-40B4-BE49-F238E27FC236}">
                <a16:creationId xmlns:a16="http://schemas.microsoft.com/office/drawing/2014/main" id="{F684C7CA-546D-D0C4-F29F-92A241F50BE3}"/>
              </a:ext>
            </a:extLst>
          </p:cNvPr>
          <p:cNvGraphicFramePr>
            <a:graphicFrameLocks noGrp="1"/>
          </p:cNvGraphicFramePr>
          <p:nvPr>
            <p:extLst>
              <p:ext uri="{D42A27DB-BD31-4B8C-83A1-F6EECF244321}">
                <p14:modId xmlns:p14="http://schemas.microsoft.com/office/powerpoint/2010/main" val="4075795829"/>
              </p:ext>
            </p:extLst>
          </p:nvPr>
        </p:nvGraphicFramePr>
        <p:xfrm>
          <a:off x="616527" y="1806684"/>
          <a:ext cx="6518565" cy="2420605"/>
        </p:xfrm>
        <a:graphic>
          <a:graphicData uri="http://schemas.openxmlformats.org/drawingml/2006/table">
            <a:tbl>
              <a:tblPr>
                <a:tableStyleId>{5C22544A-7EE6-4342-B048-85BDC9FD1C3A}</a:tableStyleId>
              </a:tblPr>
              <a:tblGrid>
                <a:gridCol w="2722418">
                  <a:extLst>
                    <a:ext uri="{9D8B030D-6E8A-4147-A177-3AD203B41FA5}">
                      <a16:colId xmlns:a16="http://schemas.microsoft.com/office/drawing/2014/main" val="3441234021"/>
                    </a:ext>
                  </a:extLst>
                </a:gridCol>
                <a:gridCol w="3796147">
                  <a:extLst>
                    <a:ext uri="{9D8B030D-6E8A-4147-A177-3AD203B41FA5}">
                      <a16:colId xmlns:a16="http://schemas.microsoft.com/office/drawing/2014/main" val="4138981725"/>
                    </a:ext>
                  </a:extLst>
                </a:gridCol>
              </a:tblGrid>
              <a:tr h="218320">
                <a:tc>
                  <a:txBody>
                    <a:bodyPr/>
                    <a:lstStyle/>
                    <a:p>
                      <a:pPr algn="l" fontAlgn="b"/>
                      <a:r>
                        <a:rPr lang="en-GB" sz="1600" u="sng" strike="noStrike" dirty="0">
                          <a:effectLst/>
                          <a:hlinkClick r:id="rId4"/>
                        </a:rPr>
                        <a:t>ACSL</a:t>
                      </a:r>
                      <a:endParaRPr lang="en-GB" sz="1600" b="0" i="0" u="sng" strike="noStrike" dirty="0">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a:effectLst/>
                        </a:rPr>
                        <a:t>Drone manufacturer</a:t>
                      </a:r>
                      <a:endParaRPr lang="en-GB"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06633141"/>
                  </a:ext>
                </a:extLst>
              </a:tr>
              <a:tr h="218320">
                <a:tc>
                  <a:txBody>
                    <a:bodyPr/>
                    <a:lstStyle/>
                    <a:p>
                      <a:pPr algn="l" fontAlgn="b"/>
                      <a:r>
                        <a:rPr lang="en-GB" sz="1600" u="sng" strike="noStrike">
                          <a:effectLst/>
                          <a:hlinkClick r:id="rId5"/>
                        </a:rPr>
                        <a:t>VFR</a:t>
                      </a:r>
                      <a:endParaRPr lang="en-GB" sz="1600" b="0" i="0" u="sng" strike="noStrike">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a:effectLst/>
                        </a:rPr>
                        <a:t>Drone manufacturer</a:t>
                      </a:r>
                      <a:endParaRPr lang="en-GB"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46181739"/>
                  </a:ext>
                </a:extLst>
              </a:tr>
              <a:tr h="218320">
                <a:tc>
                  <a:txBody>
                    <a:bodyPr/>
                    <a:lstStyle/>
                    <a:p>
                      <a:pPr algn="l" fontAlgn="b"/>
                      <a:r>
                        <a:rPr lang="en-GB" sz="1600" u="sng" strike="noStrike">
                          <a:effectLst/>
                          <a:hlinkClick r:id="rId6"/>
                        </a:rPr>
                        <a:t>INNOPHYS</a:t>
                      </a:r>
                      <a:endParaRPr lang="en-GB" sz="1600" b="0" i="0" u="sng" strike="noStrike">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dirty="0">
                          <a:effectLst/>
                        </a:rPr>
                        <a:t>Muscle suit</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0008996"/>
                  </a:ext>
                </a:extLst>
              </a:tr>
              <a:tr h="403210">
                <a:tc>
                  <a:txBody>
                    <a:bodyPr/>
                    <a:lstStyle/>
                    <a:p>
                      <a:pPr algn="l" fontAlgn="b"/>
                      <a:r>
                        <a:rPr lang="en-GB" sz="1600" u="sng" strike="noStrike">
                          <a:effectLst/>
                          <a:hlinkClick r:id="rId7"/>
                        </a:rPr>
                        <a:t>Mitsufuji</a:t>
                      </a:r>
                      <a:endParaRPr lang="en-GB" sz="1600" b="0" i="0" u="sng" strike="noStrike">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dirty="0">
                          <a:effectLst/>
                        </a:rPr>
                        <a:t>Biometric information management</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90495373"/>
                  </a:ext>
                </a:extLst>
              </a:tr>
              <a:tr h="218320">
                <a:tc>
                  <a:txBody>
                    <a:bodyPr/>
                    <a:lstStyle/>
                    <a:p>
                      <a:pPr algn="l" fontAlgn="b"/>
                      <a:r>
                        <a:rPr lang="en-GB" sz="1600" u="sng" strike="noStrike">
                          <a:effectLst/>
                          <a:hlinkClick r:id="rId8"/>
                        </a:rPr>
                        <a:t>WOTA</a:t>
                      </a:r>
                      <a:endParaRPr lang="en-GB" sz="1600" b="0" i="0" u="sng" strike="noStrike">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a:effectLst/>
                        </a:rPr>
                        <a:t>Water recycling</a:t>
                      </a:r>
                      <a:endParaRPr lang="en-GB"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76270827"/>
                  </a:ext>
                </a:extLst>
              </a:tr>
              <a:tr h="218320">
                <a:tc>
                  <a:txBody>
                    <a:bodyPr/>
                    <a:lstStyle/>
                    <a:p>
                      <a:pPr algn="l" fontAlgn="b"/>
                      <a:r>
                        <a:rPr lang="en-GB" sz="1600" u="sng" strike="noStrike">
                          <a:effectLst/>
                          <a:hlinkClick r:id="rId9"/>
                        </a:rPr>
                        <a:t>Synspectiv e</a:t>
                      </a:r>
                      <a:endParaRPr lang="en-GB" sz="1600" b="0" i="0" u="sng" strike="noStrike">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a:effectLst/>
                        </a:rPr>
                        <a:t>Satellite communications</a:t>
                      </a:r>
                      <a:endParaRPr lang="en-GB"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45334063"/>
                  </a:ext>
                </a:extLst>
              </a:tr>
              <a:tr h="403210">
                <a:tc>
                  <a:txBody>
                    <a:bodyPr/>
                    <a:lstStyle/>
                    <a:p>
                      <a:pPr algn="l" fontAlgn="b"/>
                      <a:r>
                        <a:rPr lang="en-GB" sz="1600" u="sng" strike="noStrike">
                          <a:effectLst/>
                          <a:hlinkClick r:id="rId10"/>
                        </a:rPr>
                        <a:t>LQUOM</a:t>
                      </a:r>
                      <a:endParaRPr lang="en-GB" sz="1600" b="0" i="0" u="sng" strike="noStrike">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a:effectLst/>
                        </a:rPr>
                        <a:t>long-distance quantum communication technology</a:t>
                      </a:r>
                      <a:endParaRPr lang="en-GB"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68639042"/>
                  </a:ext>
                </a:extLst>
              </a:tr>
              <a:tr h="218320">
                <a:tc>
                  <a:txBody>
                    <a:bodyPr/>
                    <a:lstStyle/>
                    <a:p>
                      <a:pPr algn="l" fontAlgn="b"/>
                      <a:r>
                        <a:rPr lang="en-GB" sz="1600" u="sng" strike="noStrike" dirty="0">
                          <a:effectLst/>
                          <a:hlinkClick r:id="rId11"/>
                        </a:rPr>
                        <a:t>Sakana AI</a:t>
                      </a:r>
                      <a:endParaRPr lang="en-GB" sz="1600" b="0" i="0" u="sng" strike="noStrike" dirty="0">
                        <a:solidFill>
                          <a:srgbClr val="467886"/>
                        </a:solidFill>
                        <a:effectLst/>
                        <a:latin typeface="Aptos Narrow" panose="020B0004020202020204" pitchFamily="34" charset="0"/>
                      </a:endParaRPr>
                    </a:p>
                  </a:txBody>
                  <a:tcPr marL="9525" marR="9525" marT="9525" marB="0" anchor="b"/>
                </a:tc>
                <a:tc>
                  <a:txBody>
                    <a:bodyPr/>
                    <a:lstStyle/>
                    <a:p>
                      <a:pPr algn="l" fontAlgn="b"/>
                      <a:r>
                        <a:rPr lang="en-GB" sz="1600" u="none" strike="noStrike" dirty="0">
                          <a:effectLst/>
                        </a:rPr>
                        <a:t>AI</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60289714"/>
                  </a:ext>
                </a:extLst>
              </a:tr>
            </a:tbl>
          </a:graphicData>
        </a:graphic>
      </p:graphicFrame>
    </p:spTree>
    <p:extLst>
      <p:ext uri="{BB962C8B-B14F-4D97-AF65-F5344CB8AC3E}">
        <p14:creationId xmlns:p14="http://schemas.microsoft.com/office/powerpoint/2010/main" val="352750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B000-00C6-8ED2-D605-FEE20E93AB0B}"/>
              </a:ext>
            </a:extLst>
          </p:cNvPr>
          <p:cNvSpPr>
            <a:spLocks noGrp="1"/>
          </p:cNvSpPr>
          <p:nvPr>
            <p:ph type="title"/>
          </p:nvPr>
        </p:nvSpPr>
        <p:spPr/>
        <p:txBody>
          <a:bodyPr/>
          <a:lstStyle/>
          <a:p>
            <a:r>
              <a:rPr lang="en-GB" dirty="0"/>
              <a:t>Recent developments/challenges</a:t>
            </a:r>
          </a:p>
        </p:txBody>
      </p:sp>
      <p:sp>
        <p:nvSpPr>
          <p:cNvPr id="3" name="Content Placeholder 2">
            <a:extLst>
              <a:ext uri="{FF2B5EF4-FFF2-40B4-BE49-F238E27FC236}">
                <a16:creationId xmlns:a16="http://schemas.microsoft.com/office/drawing/2014/main" id="{C2A68C9F-91EB-A634-ED3A-1BC761570877}"/>
              </a:ext>
            </a:extLst>
          </p:cNvPr>
          <p:cNvSpPr>
            <a:spLocks noGrp="1"/>
          </p:cNvSpPr>
          <p:nvPr>
            <p:ph idx="1"/>
          </p:nvPr>
        </p:nvSpPr>
        <p:spPr/>
        <p:txBody>
          <a:bodyPr>
            <a:normAutofit fontScale="92500" lnSpcReduction="10000"/>
          </a:bodyPr>
          <a:lstStyle/>
          <a:p>
            <a:r>
              <a:rPr lang="en-GB" dirty="0"/>
              <a:t>Rapid </a:t>
            </a:r>
            <a:r>
              <a:rPr lang="en-GB" b="1" dirty="0">
                <a:solidFill>
                  <a:schemeClr val="accent1"/>
                </a:solidFill>
              </a:rPr>
              <a:t>increase</a:t>
            </a:r>
            <a:r>
              <a:rPr lang="en-GB" dirty="0"/>
              <a:t> in defense budgets in recent years (-&gt; 2%)</a:t>
            </a:r>
          </a:p>
          <a:p>
            <a:r>
              <a:rPr lang="en-GB" dirty="0"/>
              <a:t>Increased </a:t>
            </a:r>
            <a:r>
              <a:rPr lang="en-GB" b="1" dirty="0">
                <a:solidFill>
                  <a:schemeClr val="accent1"/>
                </a:solidFill>
              </a:rPr>
              <a:t>export &amp; international</a:t>
            </a:r>
            <a:r>
              <a:rPr lang="en-GB" dirty="0"/>
              <a:t> activities</a:t>
            </a:r>
          </a:p>
          <a:p>
            <a:r>
              <a:rPr lang="en-GB" dirty="0"/>
              <a:t>Difficulty to maintain </a:t>
            </a:r>
            <a:r>
              <a:rPr lang="en-GB" b="1" dirty="0">
                <a:solidFill>
                  <a:schemeClr val="accent1"/>
                </a:solidFill>
              </a:rPr>
              <a:t>capacity</a:t>
            </a:r>
          </a:p>
          <a:p>
            <a:r>
              <a:rPr lang="en-GB" dirty="0"/>
              <a:t>Security </a:t>
            </a:r>
            <a:r>
              <a:rPr lang="en-GB" b="1" dirty="0">
                <a:solidFill>
                  <a:schemeClr val="accent1"/>
                </a:solidFill>
              </a:rPr>
              <a:t>policy transformed </a:t>
            </a:r>
            <a:r>
              <a:rPr lang="en-GB" dirty="0"/>
              <a:t>in 2022</a:t>
            </a:r>
          </a:p>
          <a:p>
            <a:pPr lvl="1"/>
            <a:r>
              <a:rPr lang="en-GB" dirty="0"/>
              <a:t>Three key security documents driving developments</a:t>
            </a:r>
          </a:p>
          <a:p>
            <a:pPr lvl="2"/>
            <a:r>
              <a:rPr lang="en-GB" dirty="0"/>
              <a:t>National Security Strategy (NSS)</a:t>
            </a:r>
          </a:p>
          <a:p>
            <a:pPr lvl="2"/>
            <a:r>
              <a:rPr lang="en-GB" dirty="0"/>
              <a:t>National Defense Strategy (NDS) &amp; Program Guidelines</a:t>
            </a:r>
          </a:p>
          <a:p>
            <a:pPr lvl="3"/>
            <a:r>
              <a:rPr lang="en-GB" dirty="0"/>
              <a:t>Multi-domain Defence Force (synergies between land, sea, air plus (cyber) space/electromagnetic spectrum)</a:t>
            </a:r>
          </a:p>
          <a:p>
            <a:pPr lvl="2"/>
            <a:r>
              <a:rPr lang="en-GB" dirty="0"/>
              <a:t>Defense Buildup Program (Medium-Term Defence Program)</a:t>
            </a:r>
          </a:p>
          <a:p>
            <a:r>
              <a:rPr lang="en-GB" b="1" dirty="0">
                <a:solidFill>
                  <a:schemeClr val="accent1"/>
                </a:solidFill>
              </a:rPr>
              <a:t>Tense </a:t>
            </a:r>
            <a:r>
              <a:rPr lang="en-GB" dirty="0"/>
              <a:t>relations with all its direct neighbours</a:t>
            </a:r>
          </a:p>
          <a:p>
            <a:pPr lvl="1"/>
            <a:r>
              <a:rPr lang="en-GB" dirty="0"/>
              <a:t>Territorial/historical</a:t>
            </a:r>
          </a:p>
          <a:p>
            <a:r>
              <a:rPr lang="en-GB" dirty="0"/>
              <a:t>Increased </a:t>
            </a:r>
            <a:r>
              <a:rPr lang="en-GB" b="1" dirty="0">
                <a:solidFill>
                  <a:schemeClr val="accent1"/>
                </a:solidFill>
              </a:rPr>
              <a:t>withdrawals </a:t>
            </a:r>
            <a:r>
              <a:rPr lang="en-GB" dirty="0"/>
              <a:t>from the market (both large and small companies)</a:t>
            </a:r>
          </a:p>
          <a:p>
            <a:pPr lvl="1"/>
            <a:endParaRPr lang="en-GB" dirty="0"/>
          </a:p>
          <a:p>
            <a:endParaRPr lang="en-GB" dirty="0"/>
          </a:p>
          <a:p>
            <a:pPr lvl="2"/>
            <a:endParaRPr lang="en-GB" dirty="0"/>
          </a:p>
          <a:p>
            <a:endParaRPr lang="en-GB" dirty="0"/>
          </a:p>
        </p:txBody>
      </p:sp>
    </p:spTree>
    <p:extLst>
      <p:ext uri="{BB962C8B-B14F-4D97-AF65-F5344CB8AC3E}">
        <p14:creationId xmlns:p14="http://schemas.microsoft.com/office/powerpoint/2010/main" val="36729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DB2E-3909-4E3A-3065-49A0007E022E}"/>
              </a:ext>
            </a:extLst>
          </p:cNvPr>
          <p:cNvSpPr>
            <a:spLocks noGrp="1"/>
          </p:cNvSpPr>
          <p:nvPr>
            <p:ph type="title"/>
          </p:nvPr>
        </p:nvSpPr>
        <p:spPr/>
        <p:txBody>
          <a:bodyPr/>
          <a:lstStyle/>
          <a:p>
            <a:r>
              <a:rPr lang="en-GB" dirty="0"/>
              <a:t>Defense procurement</a:t>
            </a:r>
          </a:p>
        </p:txBody>
      </p:sp>
      <p:sp>
        <p:nvSpPr>
          <p:cNvPr id="3" name="Content Placeholder 2">
            <a:extLst>
              <a:ext uri="{FF2B5EF4-FFF2-40B4-BE49-F238E27FC236}">
                <a16:creationId xmlns:a16="http://schemas.microsoft.com/office/drawing/2014/main" id="{559F6CCC-1584-0067-A730-41F0C4C27AC7}"/>
              </a:ext>
            </a:extLst>
          </p:cNvPr>
          <p:cNvSpPr>
            <a:spLocks noGrp="1"/>
          </p:cNvSpPr>
          <p:nvPr>
            <p:ph idx="1"/>
          </p:nvPr>
        </p:nvSpPr>
        <p:spPr>
          <a:xfrm>
            <a:off x="274199" y="1201255"/>
            <a:ext cx="7054230" cy="4877004"/>
          </a:xfrm>
        </p:spPr>
        <p:txBody>
          <a:bodyPr/>
          <a:lstStyle/>
          <a:p>
            <a:pPr marL="0" indent="0">
              <a:buNone/>
            </a:pPr>
            <a:r>
              <a:rPr lang="en-GB" b="1" dirty="0">
                <a:solidFill>
                  <a:schemeClr val="accent1"/>
                </a:solidFill>
              </a:rPr>
              <a:t>Internationally regulated procurement</a:t>
            </a:r>
          </a:p>
          <a:p>
            <a:r>
              <a:rPr lang="en-GB" dirty="0"/>
              <a:t>WTO Agreement on Procurement (GPA)</a:t>
            </a:r>
          </a:p>
          <a:p>
            <a:r>
              <a:rPr lang="en-GB" dirty="0"/>
              <a:t>EU-Japan Economic Partnership Agreement (EPA)</a:t>
            </a:r>
          </a:p>
          <a:p>
            <a:r>
              <a:rPr lang="en-GB" dirty="0"/>
              <a:t>Information in English at JETRO  Government procurement portal</a:t>
            </a:r>
          </a:p>
          <a:p>
            <a:r>
              <a:rPr lang="en-GB" i="1" dirty="0">
                <a:solidFill>
                  <a:srgbClr val="FF0000"/>
                </a:solidFill>
              </a:rPr>
              <a:t>GPA and EPA do not apply to goods and services required for protection of national security interests</a:t>
            </a:r>
          </a:p>
        </p:txBody>
      </p:sp>
      <p:pic>
        <p:nvPicPr>
          <p:cNvPr id="4" name="Picture 3">
            <a:extLst>
              <a:ext uri="{FF2B5EF4-FFF2-40B4-BE49-F238E27FC236}">
                <a16:creationId xmlns:a16="http://schemas.microsoft.com/office/drawing/2014/main" id="{46F65D11-BACA-7756-96C0-D35A7E5609A1}"/>
              </a:ext>
            </a:extLst>
          </p:cNvPr>
          <p:cNvPicPr>
            <a:picLocks noChangeAspect="1"/>
          </p:cNvPicPr>
          <p:nvPr/>
        </p:nvPicPr>
        <p:blipFill>
          <a:blip r:embed="rId3"/>
          <a:stretch>
            <a:fillRect/>
          </a:stretch>
        </p:blipFill>
        <p:spPr>
          <a:xfrm>
            <a:off x="7709613" y="1198428"/>
            <a:ext cx="4299596" cy="4843249"/>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9BCD8B6-7D08-56D6-2192-6C82EDB19DE4}"/>
              </a:ext>
            </a:extLst>
          </p:cNvPr>
          <p:cNvSpPr txBox="1"/>
          <p:nvPr/>
        </p:nvSpPr>
        <p:spPr>
          <a:xfrm>
            <a:off x="274199" y="1198428"/>
            <a:ext cx="7054230" cy="4247317"/>
          </a:xfrm>
          <a:prstGeom prst="rect">
            <a:avLst/>
          </a:prstGeom>
          <a:noFill/>
        </p:spPr>
        <p:txBody>
          <a:bodyPr wrap="square">
            <a:spAutoFit/>
          </a:bodyPr>
          <a:lstStyle/>
          <a:p>
            <a:pPr marL="46038" lvl="1"/>
            <a:r>
              <a:rPr lang="en-GB" sz="2800" b="1" dirty="0">
                <a:solidFill>
                  <a:schemeClr val="accent1"/>
                </a:solidFill>
                <a:latin typeface="Quicksand" pitchFamily="2" charset="77"/>
              </a:rPr>
              <a:t>Internationally regulated procurement</a:t>
            </a:r>
          </a:p>
          <a:p>
            <a:pPr lvl="1"/>
            <a:endParaRPr lang="en-GB" sz="2800" dirty="0"/>
          </a:p>
          <a:p>
            <a:pPr marL="493713" lvl="1" indent="-341313">
              <a:buFont typeface="Arial" panose="020B0604020202020204" pitchFamily="34" charset="0"/>
              <a:buChar char="•"/>
            </a:pPr>
            <a:r>
              <a:rPr lang="en-GB" sz="2800" dirty="0">
                <a:latin typeface="Quicksand" pitchFamily="2" charset="77"/>
              </a:rPr>
              <a:t>Ministry of Defense (0010)</a:t>
            </a:r>
          </a:p>
          <a:p>
            <a:pPr marL="950913" lvl="3" indent="-341313">
              <a:buFont typeface="Arial" panose="020B0604020202020204" pitchFamily="34" charset="0"/>
              <a:buChar char="•"/>
            </a:pPr>
            <a:r>
              <a:rPr lang="en-GB" sz="2400" dirty="0">
                <a:latin typeface="Quicksand" pitchFamily="2" charset="77"/>
              </a:rPr>
              <a:t>‘</a:t>
            </a:r>
            <a:r>
              <a:rPr lang="en-GB" sz="2400" u="sng" dirty="0">
                <a:latin typeface="Quicksand" pitchFamily="2" charset="77"/>
              </a:rPr>
              <a:t>Civilian’ procurement only </a:t>
            </a:r>
            <a:r>
              <a:rPr lang="en-GB" sz="2400" dirty="0">
                <a:latin typeface="Quicksand" pitchFamily="2" charset="77"/>
              </a:rPr>
              <a:t>(FY2024: 287 contracts)</a:t>
            </a:r>
          </a:p>
          <a:p>
            <a:pPr marL="950913" lvl="4" indent="-341313">
              <a:buFont typeface="Arial" panose="020B0604020202020204" pitchFamily="34" charset="0"/>
              <a:buChar char="•"/>
            </a:pPr>
            <a:r>
              <a:rPr lang="en-GB" sz="2000" dirty="0">
                <a:latin typeface="Quicksand" pitchFamily="2" charset="77"/>
              </a:rPr>
              <a:t>Medical equipment; Office supplies &amp; equipment; Audiovisual equipment; General industrial machinery &amp; equipment</a:t>
            </a:r>
          </a:p>
          <a:p>
            <a:pPr marL="493713" lvl="2" indent="-341313">
              <a:buFont typeface="Arial" panose="020B0604020202020204" pitchFamily="34" charset="0"/>
              <a:buChar char="•"/>
            </a:pPr>
            <a:r>
              <a:rPr lang="en-GB" sz="2000" dirty="0">
                <a:latin typeface="Quicksand" pitchFamily="2" charset="77"/>
              </a:rPr>
              <a:t>Some EU-multinational companies are direct suppliers, such as Sanofi (Vaccines) and Siemens Healthcare (Medical Equipment). </a:t>
            </a:r>
          </a:p>
          <a:p>
            <a:pPr marL="493713" lvl="3" indent="-341313">
              <a:buNone/>
            </a:pPr>
            <a:endParaRPr lang="en-GB" dirty="0"/>
          </a:p>
        </p:txBody>
      </p:sp>
    </p:spTree>
    <p:extLst>
      <p:ext uri="{BB962C8B-B14F-4D97-AF65-F5344CB8AC3E}">
        <p14:creationId xmlns:p14="http://schemas.microsoft.com/office/powerpoint/2010/main" val="18748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A7A3-965C-1FC9-D36B-B982663AE3F8}"/>
              </a:ext>
            </a:extLst>
          </p:cNvPr>
          <p:cNvSpPr>
            <a:spLocks noGrp="1"/>
          </p:cNvSpPr>
          <p:nvPr>
            <p:ph type="title"/>
          </p:nvPr>
        </p:nvSpPr>
        <p:spPr/>
        <p:txBody>
          <a:bodyPr>
            <a:noAutofit/>
          </a:bodyPr>
          <a:lstStyle/>
          <a:p>
            <a:r>
              <a:rPr lang="en-GB" sz="3200" dirty="0"/>
              <a:t>Some general peculiarities and issues of </a:t>
            </a:r>
            <a:br>
              <a:rPr lang="en-GB" sz="3200" dirty="0"/>
            </a:br>
            <a:r>
              <a:rPr lang="en-GB" sz="3200" dirty="0"/>
              <a:t>Japanese government procurement</a:t>
            </a:r>
          </a:p>
        </p:txBody>
      </p:sp>
      <p:sp>
        <p:nvSpPr>
          <p:cNvPr id="3" name="Content Placeholder 2">
            <a:extLst>
              <a:ext uri="{FF2B5EF4-FFF2-40B4-BE49-F238E27FC236}">
                <a16:creationId xmlns:a16="http://schemas.microsoft.com/office/drawing/2014/main" id="{A825DBB1-8FEE-E04B-3B3F-0DFFE63C4D02}"/>
              </a:ext>
            </a:extLst>
          </p:cNvPr>
          <p:cNvSpPr>
            <a:spLocks noGrp="1"/>
          </p:cNvSpPr>
          <p:nvPr>
            <p:ph idx="1"/>
          </p:nvPr>
        </p:nvSpPr>
        <p:spPr>
          <a:xfrm>
            <a:off x="838200" y="1326833"/>
            <a:ext cx="10515600" cy="4877004"/>
          </a:xfrm>
        </p:spPr>
        <p:txBody>
          <a:bodyPr>
            <a:normAutofit lnSpcReduction="10000"/>
          </a:bodyPr>
          <a:lstStyle/>
          <a:p>
            <a:r>
              <a:rPr lang="en-GB" sz="2400" dirty="0"/>
              <a:t>Japanese language only</a:t>
            </a:r>
          </a:p>
          <a:p>
            <a:r>
              <a:rPr lang="en-GB" sz="2400" dirty="0"/>
              <a:t>Strong domestic focus, that is reflected in the procedural </a:t>
            </a:r>
            <a:br>
              <a:rPr lang="en-GB" sz="2400" dirty="0"/>
            </a:br>
            <a:r>
              <a:rPr lang="en-GB" sz="2400" dirty="0"/>
              <a:t>structures of government procurement</a:t>
            </a:r>
          </a:p>
          <a:p>
            <a:pPr marL="582613" lvl="1" indent="-311150"/>
            <a:r>
              <a:rPr lang="en-GB" sz="2000" dirty="0"/>
              <a:t>Local presence implied in tendering</a:t>
            </a:r>
            <a:endParaRPr lang="en-GB" dirty="0"/>
          </a:p>
          <a:p>
            <a:r>
              <a:rPr lang="en-GB" sz="2400" dirty="0"/>
              <a:t>Supplier registration and vetting required </a:t>
            </a:r>
            <a:r>
              <a:rPr lang="en-GB" sz="2400" u="sng" dirty="0"/>
              <a:t>in advance</a:t>
            </a:r>
          </a:p>
          <a:p>
            <a:r>
              <a:rPr lang="en-GB" sz="2400" dirty="0"/>
              <a:t>Strong established and preferred supply-chains, despite ‘fair and open’ procurement system (OB-networks)</a:t>
            </a:r>
          </a:p>
          <a:p>
            <a:r>
              <a:rPr lang="en-GB" sz="2400" dirty="0"/>
              <a:t>Dominance of lowest price assessment criterium</a:t>
            </a:r>
          </a:p>
          <a:p>
            <a:r>
              <a:rPr lang="en-GB" sz="2400" b="1" u="sng" dirty="0"/>
              <a:t>Domestically-regulated GP</a:t>
            </a:r>
            <a:r>
              <a:rPr lang="en-GB" sz="2400" b="1" dirty="0"/>
              <a:t> </a:t>
            </a:r>
            <a:r>
              <a:rPr lang="en-GB" sz="2400" dirty="0"/>
              <a:t>characterized by:</a:t>
            </a:r>
          </a:p>
          <a:p>
            <a:pPr marL="542925" lvl="1" indent="-271463"/>
            <a:r>
              <a:rPr lang="en-GB" sz="2000" dirty="0"/>
              <a:t>dominance of selective tenders, </a:t>
            </a:r>
          </a:p>
          <a:p>
            <a:pPr marL="542925" lvl="1" indent="-271463"/>
            <a:r>
              <a:rPr lang="en-GB" sz="2000" dirty="0"/>
              <a:t>issues with single-bidding tenders, </a:t>
            </a:r>
          </a:p>
          <a:p>
            <a:pPr marL="542925" lvl="1" indent="-271463"/>
            <a:r>
              <a:rPr lang="en-GB" sz="2000" dirty="0"/>
              <a:t>low-level, yet persistent incidents of  corruption/collusion</a:t>
            </a:r>
          </a:p>
          <a:p>
            <a:pPr marL="85725" indent="-271463"/>
            <a:r>
              <a:rPr lang="en-GB" sz="2400" dirty="0"/>
              <a:t>Increase in national security considerations (ex. SOTEN drones by ACSL)</a:t>
            </a:r>
          </a:p>
        </p:txBody>
      </p:sp>
      <p:pic>
        <p:nvPicPr>
          <p:cNvPr id="5" name="Picture 4" descr="A document with text on it&#10;&#10;Description automatically generated">
            <a:extLst>
              <a:ext uri="{FF2B5EF4-FFF2-40B4-BE49-F238E27FC236}">
                <a16:creationId xmlns:a16="http://schemas.microsoft.com/office/drawing/2014/main" id="{4485A688-3FD9-4532-0450-C394DB946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3900" y="508997"/>
            <a:ext cx="3642014" cy="255185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38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3963-4FFB-670D-687A-20D085D9EF86}"/>
              </a:ext>
            </a:extLst>
          </p:cNvPr>
          <p:cNvSpPr>
            <a:spLocks noGrp="1"/>
          </p:cNvSpPr>
          <p:nvPr>
            <p:ph type="title"/>
          </p:nvPr>
        </p:nvSpPr>
        <p:spPr>
          <a:xfrm>
            <a:off x="1944193" y="-56356"/>
            <a:ext cx="10515600" cy="1325563"/>
          </a:xfrm>
        </p:spPr>
        <p:txBody>
          <a:bodyPr>
            <a:noAutofit/>
          </a:bodyPr>
          <a:lstStyle/>
          <a:p>
            <a:r>
              <a:rPr lang="en-GB" sz="3600" dirty="0"/>
              <a:t>Central procurement vs regional procurement</a:t>
            </a:r>
          </a:p>
        </p:txBody>
      </p:sp>
      <p:sp>
        <p:nvSpPr>
          <p:cNvPr id="4" name="Text Placeholder 3">
            <a:extLst>
              <a:ext uri="{FF2B5EF4-FFF2-40B4-BE49-F238E27FC236}">
                <a16:creationId xmlns:a16="http://schemas.microsoft.com/office/drawing/2014/main" id="{42D2EBD9-2B0A-558D-FF38-61A01EC86A65}"/>
              </a:ext>
            </a:extLst>
          </p:cNvPr>
          <p:cNvSpPr>
            <a:spLocks noGrp="1"/>
          </p:cNvSpPr>
          <p:nvPr>
            <p:ph type="body" idx="1"/>
          </p:nvPr>
        </p:nvSpPr>
        <p:spPr>
          <a:xfrm>
            <a:off x="836612" y="1069971"/>
            <a:ext cx="5157787" cy="823912"/>
          </a:xfrm>
        </p:spPr>
        <p:txBody>
          <a:bodyPr/>
          <a:lstStyle/>
          <a:p>
            <a:r>
              <a:rPr lang="en-GB" dirty="0">
                <a:solidFill>
                  <a:schemeClr val="accent1"/>
                </a:solidFill>
              </a:rPr>
              <a:t>“Central procurement”</a:t>
            </a:r>
          </a:p>
        </p:txBody>
      </p:sp>
      <p:sp>
        <p:nvSpPr>
          <p:cNvPr id="5" name="Content Placeholder 4">
            <a:extLst>
              <a:ext uri="{FF2B5EF4-FFF2-40B4-BE49-F238E27FC236}">
                <a16:creationId xmlns:a16="http://schemas.microsoft.com/office/drawing/2014/main" id="{3C26A97B-9DF6-216A-319A-680D74BB6A59}"/>
              </a:ext>
            </a:extLst>
          </p:cNvPr>
          <p:cNvSpPr>
            <a:spLocks noGrp="1"/>
          </p:cNvSpPr>
          <p:nvPr>
            <p:ph sz="half" idx="2"/>
          </p:nvPr>
        </p:nvSpPr>
        <p:spPr>
          <a:xfrm>
            <a:off x="285009" y="2103441"/>
            <a:ext cx="5709390" cy="3684588"/>
          </a:xfrm>
        </p:spPr>
        <p:txBody>
          <a:bodyPr>
            <a:noAutofit/>
          </a:bodyPr>
          <a:lstStyle/>
          <a:p>
            <a:r>
              <a:rPr lang="en-GB" sz="1800" dirty="0">
                <a:solidFill>
                  <a:schemeClr val="tx2"/>
                </a:solidFill>
                <a:hlinkClick r:id="rId3"/>
              </a:rPr>
              <a:t>Ministry of Defense’ internal bureaus</a:t>
            </a:r>
            <a:endParaRPr lang="en-GB" sz="1800" dirty="0">
              <a:solidFill>
                <a:schemeClr val="tx2"/>
              </a:solidFill>
            </a:endParaRPr>
          </a:p>
          <a:p>
            <a:r>
              <a:rPr lang="en-GB" sz="1800" dirty="0">
                <a:solidFill>
                  <a:schemeClr val="tx2"/>
                </a:solidFill>
                <a:hlinkClick r:id="rId4"/>
              </a:rPr>
              <a:t>Defense bureaus </a:t>
            </a:r>
            <a:endParaRPr lang="en-GB" sz="1800" dirty="0">
              <a:solidFill>
                <a:schemeClr val="tx2"/>
              </a:solidFill>
            </a:endParaRPr>
          </a:p>
          <a:p>
            <a:pPr lvl="1"/>
            <a:r>
              <a:rPr lang="en-GB" sz="1800" dirty="0">
                <a:solidFill>
                  <a:schemeClr val="tx2"/>
                </a:solidFill>
              </a:rPr>
              <a:t>9 regional bureaus</a:t>
            </a:r>
          </a:p>
          <a:p>
            <a:r>
              <a:rPr lang="en-GB" sz="1800" dirty="0">
                <a:solidFill>
                  <a:schemeClr val="tx2"/>
                </a:solidFill>
                <a:hlinkClick r:id="rId5"/>
              </a:rPr>
              <a:t>National Defense Academy</a:t>
            </a:r>
            <a:endParaRPr lang="en-GB" sz="1800" dirty="0">
              <a:solidFill>
                <a:schemeClr val="tx2"/>
              </a:solidFill>
            </a:endParaRPr>
          </a:p>
          <a:p>
            <a:r>
              <a:rPr lang="en-GB" sz="1800" dirty="0">
                <a:solidFill>
                  <a:schemeClr val="tx2"/>
                </a:solidFill>
                <a:hlinkClick r:id="rId6"/>
              </a:rPr>
              <a:t>National Institute for Defense Studies</a:t>
            </a:r>
            <a:endParaRPr lang="en-GB" sz="1800" dirty="0">
              <a:solidFill>
                <a:schemeClr val="tx2"/>
              </a:solidFill>
            </a:endParaRPr>
          </a:p>
          <a:p>
            <a:r>
              <a:rPr lang="en-GB" sz="1800" dirty="0">
                <a:solidFill>
                  <a:schemeClr val="tx2"/>
                </a:solidFill>
                <a:hlinkClick r:id="rId7"/>
              </a:rPr>
              <a:t>National Defense Medical College</a:t>
            </a:r>
            <a:endParaRPr lang="en-GB" sz="1800" dirty="0">
              <a:solidFill>
                <a:schemeClr val="tx2"/>
              </a:solidFill>
            </a:endParaRPr>
          </a:p>
          <a:p>
            <a:r>
              <a:rPr lang="en-GB" sz="1800" dirty="0">
                <a:solidFill>
                  <a:schemeClr val="tx2"/>
                </a:solidFill>
                <a:hlinkClick r:id="rId8"/>
              </a:rPr>
              <a:t>Defense Intelligence Headquarters</a:t>
            </a:r>
            <a:endParaRPr lang="en-GB" sz="1800" dirty="0">
              <a:solidFill>
                <a:schemeClr val="tx2"/>
              </a:solidFill>
            </a:endParaRPr>
          </a:p>
          <a:p>
            <a:r>
              <a:rPr lang="en-GB" sz="1800" dirty="0">
                <a:solidFill>
                  <a:schemeClr val="tx2"/>
                </a:solidFill>
                <a:hlinkClick r:id="rId9"/>
              </a:rPr>
              <a:t>Inspector General’s office </a:t>
            </a:r>
            <a:endParaRPr lang="en-GB" sz="1800" dirty="0">
              <a:solidFill>
                <a:schemeClr val="tx2"/>
              </a:solidFill>
            </a:endParaRPr>
          </a:p>
          <a:p>
            <a:r>
              <a:rPr lang="en-GB" sz="1800" b="1" dirty="0">
                <a:solidFill>
                  <a:srgbClr val="FF0000"/>
                </a:solidFill>
                <a:hlinkClick r:id="rId10">
                  <a:extLst>
                    <a:ext uri="{A12FA001-AC4F-418D-AE19-62706E023703}">
                      <ahyp:hlinkClr xmlns:ahyp="http://schemas.microsoft.com/office/drawing/2018/hyperlinkcolor" val="tx"/>
                    </a:ext>
                  </a:extLst>
                </a:hlinkClick>
              </a:rPr>
              <a:t>Acquisition, Technology &amp; Logistics Agency (ATLA)</a:t>
            </a:r>
            <a:endParaRPr lang="en-GB" sz="1800" b="1" dirty="0">
              <a:solidFill>
                <a:srgbClr val="FF0000"/>
              </a:solidFill>
            </a:endParaRPr>
          </a:p>
          <a:p>
            <a:pPr lvl="1"/>
            <a:r>
              <a:rPr lang="en-GB" sz="1600" u="sng" dirty="0"/>
              <a:t>Central procurement </a:t>
            </a:r>
            <a:r>
              <a:rPr lang="en-GB" sz="1600" dirty="0"/>
              <a:t>organization defense equipment of MoD</a:t>
            </a:r>
          </a:p>
          <a:p>
            <a:pPr lvl="1"/>
            <a:r>
              <a:rPr lang="en-GB" sz="1600" dirty="0"/>
              <a:t>Also involved in development and international cooperation</a:t>
            </a:r>
          </a:p>
          <a:p>
            <a:endParaRPr lang="en-GB" sz="1800" dirty="0"/>
          </a:p>
        </p:txBody>
      </p:sp>
      <p:sp>
        <p:nvSpPr>
          <p:cNvPr id="6" name="Text Placeholder 5">
            <a:extLst>
              <a:ext uri="{FF2B5EF4-FFF2-40B4-BE49-F238E27FC236}">
                <a16:creationId xmlns:a16="http://schemas.microsoft.com/office/drawing/2014/main" id="{5CE7FA20-D83A-953E-9DCE-05F7369929C4}"/>
              </a:ext>
            </a:extLst>
          </p:cNvPr>
          <p:cNvSpPr>
            <a:spLocks noGrp="1"/>
          </p:cNvSpPr>
          <p:nvPr>
            <p:ph type="body" sz="quarter" idx="3"/>
          </p:nvPr>
        </p:nvSpPr>
        <p:spPr>
          <a:xfrm>
            <a:off x="6096000" y="1069971"/>
            <a:ext cx="5183188" cy="823912"/>
          </a:xfrm>
        </p:spPr>
        <p:txBody>
          <a:bodyPr/>
          <a:lstStyle/>
          <a:p>
            <a:r>
              <a:rPr lang="en-GB" dirty="0">
                <a:solidFill>
                  <a:schemeClr val="accent1"/>
                </a:solidFill>
              </a:rPr>
              <a:t>”Regional procurement”</a:t>
            </a:r>
          </a:p>
        </p:txBody>
      </p:sp>
      <p:sp>
        <p:nvSpPr>
          <p:cNvPr id="7" name="Content Placeholder 6">
            <a:extLst>
              <a:ext uri="{FF2B5EF4-FFF2-40B4-BE49-F238E27FC236}">
                <a16:creationId xmlns:a16="http://schemas.microsoft.com/office/drawing/2014/main" id="{FA492EC1-9D50-8B8B-B5E3-A2B1908BEA0D}"/>
              </a:ext>
            </a:extLst>
          </p:cNvPr>
          <p:cNvSpPr>
            <a:spLocks noGrp="1"/>
          </p:cNvSpPr>
          <p:nvPr>
            <p:ph sz="quarter" idx="4"/>
          </p:nvPr>
        </p:nvSpPr>
        <p:spPr>
          <a:xfrm>
            <a:off x="6169023" y="2150324"/>
            <a:ext cx="5872556" cy="3684588"/>
          </a:xfrm>
        </p:spPr>
        <p:txBody>
          <a:bodyPr>
            <a:normAutofit fontScale="70000" lnSpcReduction="20000"/>
          </a:bodyPr>
          <a:lstStyle/>
          <a:p>
            <a:pPr marL="0" indent="0">
              <a:buNone/>
            </a:pPr>
            <a:r>
              <a:rPr lang="en-GB" sz="2800" b="1" dirty="0">
                <a:solidFill>
                  <a:schemeClr val="tx2"/>
                </a:solidFill>
              </a:rPr>
              <a:t>Japan Self-Defense Forces</a:t>
            </a:r>
            <a:endParaRPr lang="en-GB" sz="2800" b="1" dirty="0"/>
          </a:p>
          <a:p>
            <a:pPr>
              <a:lnSpc>
                <a:spcPct val="120000"/>
              </a:lnSpc>
            </a:pPr>
            <a:r>
              <a:rPr lang="en-GB" sz="2800" dirty="0">
                <a:hlinkClick r:id="rId11"/>
              </a:rPr>
              <a:t>Japan Ground Self Defense Force </a:t>
            </a:r>
            <a:r>
              <a:rPr lang="en-GB" sz="2800" dirty="0"/>
              <a:t>(JGSDF)</a:t>
            </a:r>
          </a:p>
          <a:p>
            <a:pPr lvl="1">
              <a:lnSpc>
                <a:spcPct val="120000"/>
              </a:lnSpc>
            </a:pPr>
            <a:r>
              <a:rPr lang="en-GB" dirty="0">
                <a:hlinkClick r:id="rId11"/>
              </a:rPr>
              <a:t>20 organizational units</a:t>
            </a:r>
            <a:r>
              <a:rPr lang="en-GB" dirty="0"/>
              <a:t> (</a:t>
            </a:r>
            <a:r>
              <a:rPr lang="en-GB" i="1" dirty="0"/>
              <a:t>includes academies/school)</a:t>
            </a:r>
          </a:p>
          <a:p>
            <a:pPr marL="457200" lvl="1" indent="0">
              <a:lnSpc>
                <a:spcPct val="120000"/>
              </a:lnSpc>
              <a:buNone/>
            </a:pPr>
            <a:endParaRPr lang="en-GB" dirty="0"/>
          </a:p>
          <a:p>
            <a:pPr>
              <a:lnSpc>
                <a:spcPct val="120000"/>
              </a:lnSpc>
            </a:pPr>
            <a:r>
              <a:rPr lang="en-GB" sz="2800" dirty="0">
                <a:hlinkClick r:id="rId12"/>
              </a:rPr>
              <a:t>Japan Maritime Self-Defense </a:t>
            </a:r>
            <a:r>
              <a:rPr lang="en-GB" sz="2800" dirty="0"/>
              <a:t>Force (JMSDF)</a:t>
            </a:r>
          </a:p>
          <a:p>
            <a:pPr lvl="1">
              <a:lnSpc>
                <a:spcPct val="120000"/>
              </a:lnSpc>
            </a:pPr>
            <a:r>
              <a:rPr lang="en-GB" dirty="0">
                <a:hlinkClick r:id="rId13"/>
              </a:rPr>
              <a:t>23 organizational units</a:t>
            </a:r>
            <a:endParaRPr lang="en-GB" dirty="0"/>
          </a:p>
          <a:p>
            <a:pPr marL="457200" lvl="1" indent="0">
              <a:lnSpc>
                <a:spcPct val="120000"/>
              </a:lnSpc>
              <a:buNone/>
            </a:pPr>
            <a:endParaRPr lang="en-GB" dirty="0"/>
          </a:p>
          <a:p>
            <a:pPr>
              <a:lnSpc>
                <a:spcPct val="120000"/>
              </a:lnSpc>
            </a:pPr>
            <a:r>
              <a:rPr lang="en-GB" sz="2800" dirty="0">
                <a:hlinkClick r:id="rId14"/>
              </a:rPr>
              <a:t>Japan Air Self-Defense Force (JASDF</a:t>
            </a:r>
            <a:r>
              <a:rPr lang="en-GB" sz="2800" dirty="0"/>
              <a:t>)</a:t>
            </a:r>
          </a:p>
          <a:p>
            <a:pPr lvl="1">
              <a:lnSpc>
                <a:spcPct val="120000"/>
              </a:lnSpc>
            </a:pPr>
            <a:r>
              <a:rPr lang="en-GB" dirty="0">
                <a:hlinkClick r:id="rId14"/>
              </a:rPr>
              <a:t>28 organizational units </a:t>
            </a:r>
            <a:endParaRPr lang="en-GB" dirty="0"/>
          </a:p>
          <a:p>
            <a:endParaRPr lang="en-GB" dirty="0"/>
          </a:p>
        </p:txBody>
      </p:sp>
    </p:spTree>
    <p:extLst>
      <p:ext uri="{BB962C8B-B14F-4D97-AF65-F5344CB8AC3E}">
        <p14:creationId xmlns:p14="http://schemas.microsoft.com/office/powerpoint/2010/main" val="386781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4BD3-69ED-F77E-1CB5-3A3C15579E74}"/>
              </a:ext>
            </a:extLst>
          </p:cNvPr>
          <p:cNvSpPr>
            <a:spLocks noGrp="1"/>
          </p:cNvSpPr>
          <p:nvPr>
            <p:ph type="title"/>
          </p:nvPr>
        </p:nvSpPr>
        <p:spPr/>
        <p:txBody>
          <a:bodyPr>
            <a:noAutofit/>
          </a:bodyPr>
          <a:lstStyle/>
          <a:p>
            <a:r>
              <a:rPr lang="en-GB" sz="3200" dirty="0"/>
              <a:t>Acquisition, Technology &amp; Logistics Agency (ATLA)</a:t>
            </a:r>
          </a:p>
        </p:txBody>
      </p:sp>
      <p:sp>
        <p:nvSpPr>
          <p:cNvPr id="3" name="Content Placeholder 2">
            <a:extLst>
              <a:ext uri="{FF2B5EF4-FFF2-40B4-BE49-F238E27FC236}">
                <a16:creationId xmlns:a16="http://schemas.microsoft.com/office/drawing/2014/main" id="{A6E59D7C-770C-D19A-000C-E47C4BBD1AD9}"/>
              </a:ext>
            </a:extLst>
          </p:cNvPr>
          <p:cNvSpPr>
            <a:spLocks noGrp="1"/>
          </p:cNvSpPr>
          <p:nvPr>
            <p:ph idx="1"/>
          </p:nvPr>
        </p:nvSpPr>
        <p:spPr/>
        <p:txBody>
          <a:bodyPr/>
          <a:lstStyle/>
          <a:p>
            <a:pPr lvl="1"/>
            <a:endParaRPr lang="en-GB" sz="2400" dirty="0"/>
          </a:p>
          <a:p>
            <a:pPr lvl="1"/>
            <a:r>
              <a:rPr lang="en-GB" sz="2400" u="sng" dirty="0"/>
              <a:t>Central procurement</a:t>
            </a:r>
            <a:r>
              <a:rPr lang="en-GB" sz="2400" dirty="0"/>
              <a:t> organization defense equipment of MoD</a:t>
            </a:r>
          </a:p>
          <a:p>
            <a:pPr lvl="1"/>
            <a:r>
              <a:rPr lang="en-GB" sz="2400" dirty="0"/>
              <a:t>Also involved in development and international cooperation</a:t>
            </a:r>
          </a:p>
          <a:p>
            <a:endParaRPr lang="en-GB" dirty="0"/>
          </a:p>
        </p:txBody>
      </p:sp>
      <p:pic>
        <p:nvPicPr>
          <p:cNvPr id="4" name="Picture 2" descr="防衛装備庁">
            <a:extLst>
              <a:ext uri="{FF2B5EF4-FFF2-40B4-BE49-F238E27FC236}">
                <a16:creationId xmlns:a16="http://schemas.microsoft.com/office/drawing/2014/main" id="{CC88D930-FA17-7AC6-C5FE-3470C71E14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5013" y="2949302"/>
            <a:ext cx="3801973" cy="143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3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BA40FA1-4C32-E9B3-09BD-76D3D22571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800" y="-181591"/>
            <a:ext cx="12369800" cy="70395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防衛装備庁">
            <a:extLst>
              <a:ext uri="{FF2B5EF4-FFF2-40B4-BE49-F238E27FC236}">
                <a16:creationId xmlns:a16="http://schemas.microsoft.com/office/drawing/2014/main" id="{C9611F19-4F4A-493C-97A7-000E17F3227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33000" y="0"/>
            <a:ext cx="1821478" cy="687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A1B41C-D4A1-746C-8D57-0C564E39D582}"/>
              </a:ext>
            </a:extLst>
          </p:cNvPr>
          <p:cNvSpPr txBox="1"/>
          <p:nvPr/>
        </p:nvSpPr>
        <p:spPr>
          <a:xfrm>
            <a:off x="7811589" y="2444391"/>
            <a:ext cx="4042890" cy="3995598"/>
          </a:xfrm>
          <a:prstGeom prst="rect">
            <a:avLst/>
          </a:prstGeom>
          <a:noFill/>
          <a:ln w="57150">
            <a:solidFill>
              <a:srgbClr val="FF0000"/>
            </a:solidFill>
            <a:prstDash val="dash"/>
          </a:ln>
        </p:spPr>
        <p:txBody>
          <a:bodyPr wrap="square" rtlCol="0">
            <a:spAutoFit/>
          </a:bodyPr>
          <a:lstStyle/>
          <a:p>
            <a:endParaRPr lang="en-GB" dirty="0"/>
          </a:p>
        </p:txBody>
      </p:sp>
      <p:sp>
        <p:nvSpPr>
          <p:cNvPr id="2" name="TextBox 1">
            <a:extLst>
              <a:ext uri="{FF2B5EF4-FFF2-40B4-BE49-F238E27FC236}">
                <a16:creationId xmlns:a16="http://schemas.microsoft.com/office/drawing/2014/main" id="{BCB561D4-B104-118C-2F5A-186B0BA97B85}"/>
              </a:ext>
            </a:extLst>
          </p:cNvPr>
          <p:cNvSpPr txBox="1"/>
          <p:nvPr/>
        </p:nvSpPr>
        <p:spPr>
          <a:xfrm>
            <a:off x="1685109" y="4114800"/>
            <a:ext cx="1789612" cy="731520"/>
          </a:xfrm>
          <a:prstGeom prst="rect">
            <a:avLst/>
          </a:prstGeom>
          <a:noFill/>
          <a:ln w="57150">
            <a:solidFill>
              <a:srgbClr val="FF0000"/>
            </a:solidFill>
            <a:prstDash val="dash"/>
          </a:ln>
        </p:spPr>
        <p:txBody>
          <a:bodyPr wrap="square" rtlCol="0">
            <a:spAutoFit/>
          </a:bodyPr>
          <a:lstStyle/>
          <a:p>
            <a:endParaRPr lang="en-GB" dirty="0"/>
          </a:p>
        </p:txBody>
      </p:sp>
      <p:sp>
        <p:nvSpPr>
          <p:cNvPr id="3" name="TextBox 2">
            <a:extLst>
              <a:ext uri="{FF2B5EF4-FFF2-40B4-BE49-F238E27FC236}">
                <a16:creationId xmlns:a16="http://schemas.microsoft.com/office/drawing/2014/main" id="{ECE2B2CC-3F80-2228-6A22-AB4FE00B9A20}"/>
              </a:ext>
            </a:extLst>
          </p:cNvPr>
          <p:cNvSpPr txBox="1"/>
          <p:nvPr/>
        </p:nvSpPr>
        <p:spPr>
          <a:xfrm>
            <a:off x="5839097" y="4376058"/>
            <a:ext cx="1634971" cy="348342"/>
          </a:xfrm>
          <a:prstGeom prst="rect">
            <a:avLst/>
          </a:prstGeom>
          <a:noFill/>
          <a:ln w="57150">
            <a:solidFill>
              <a:srgbClr val="FF0000"/>
            </a:solidFill>
            <a:prstDash val="dash"/>
          </a:ln>
        </p:spPr>
        <p:txBody>
          <a:bodyPr wrap="square" rtlCol="0">
            <a:spAutoFit/>
          </a:bodyPr>
          <a:lstStyle/>
          <a:p>
            <a:endParaRPr lang="en-GB" dirty="0"/>
          </a:p>
        </p:txBody>
      </p:sp>
    </p:spTree>
    <p:extLst>
      <p:ext uri="{BB962C8B-B14F-4D97-AF65-F5344CB8AC3E}">
        <p14:creationId xmlns:p14="http://schemas.microsoft.com/office/powerpoint/2010/main" val="13459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AE39-F5FA-BC0B-5DFA-5262BB09F04C}"/>
              </a:ext>
            </a:extLst>
          </p:cNvPr>
          <p:cNvSpPr>
            <a:spLocks noGrp="1"/>
          </p:cNvSpPr>
          <p:nvPr>
            <p:ph type="title"/>
          </p:nvPr>
        </p:nvSpPr>
        <p:spPr/>
        <p:txBody>
          <a:bodyPr/>
          <a:lstStyle/>
          <a:p>
            <a:r>
              <a:rPr lang="en-GB" dirty="0"/>
              <a:t>ATLA Missions</a:t>
            </a:r>
          </a:p>
        </p:txBody>
      </p:sp>
      <p:sp>
        <p:nvSpPr>
          <p:cNvPr id="3" name="Content Placeholder 2">
            <a:extLst>
              <a:ext uri="{FF2B5EF4-FFF2-40B4-BE49-F238E27FC236}">
                <a16:creationId xmlns:a16="http://schemas.microsoft.com/office/drawing/2014/main" id="{F7593854-7FD6-86D8-85DC-C6231D99E13B}"/>
              </a:ext>
            </a:extLst>
          </p:cNvPr>
          <p:cNvSpPr>
            <a:spLocks noGrp="1"/>
          </p:cNvSpPr>
          <p:nvPr>
            <p:ph idx="1"/>
          </p:nvPr>
        </p:nvSpPr>
        <p:spPr/>
        <p:txBody>
          <a:bodyPr>
            <a:normAutofit/>
          </a:bodyPr>
          <a:lstStyle/>
          <a:p>
            <a:r>
              <a:rPr lang="en-GB" dirty="0">
                <a:solidFill>
                  <a:srgbClr val="000000"/>
                </a:solidFill>
                <a:effectLst/>
                <a:latin typeface="Helvetica" pitchFamily="2" charset="0"/>
              </a:rPr>
              <a:t>Ensure technological superiority and respond quickly to operational needs;</a:t>
            </a:r>
          </a:p>
          <a:p>
            <a:r>
              <a:rPr lang="en-GB" dirty="0">
                <a:solidFill>
                  <a:srgbClr val="000000"/>
                </a:solidFill>
                <a:effectLst/>
                <a:latin typeface="Helvetica" pitchFamily="2" charset="0"/>
              </a:rPr>
              <a:t>Efficiently acquisition defence equipment (Project management from concept study, R&amp;D to production and operation);</a:t>
            </a:r>
          </a:p>
          <a:p>
            <a:r>
              <a:rPr lang="en-GB" dirty="0">
                <a:solidFill>
                  <a:srgbClr val="000000"/>
                </a:solidFill>
                <a:effectLst/>
                <a:latin typeface="Helvetica" pitchFamily="2" charset="0"/>
              </a:rPr>
              <a:t>Strengthening of defence equipment and technology cooperation with other countries;</a:t>
            </a:r>
          </a:p>
          <a:p>
            <a:r>
              <a:rPr lang="en-GB" dirty="0">
                <a:solidFill>
                  <a:srgbClr val="000000"/>
                </a:solidFill>
                <a:effectLst/>
                <a:latin typeface="Helvetica" pitchFamily="2" charset="0"/>
              </a:rPr>
              <a:t>Maintain and strengthen defence production and its technological basis in Japan;</a:t>
            </a:r>
          </a:p>
          <a:p>
            <a:r>
              <a:rPr lang="en-GB" dirty="0">
                <a:solidFill>
                  <a:srgbClr val="000000"/>
                </a:solidFill>
                <a:effectLst/>
                <a:latin typeface="Helvetica" pitchFamily="2" charset="0"/>
              </a:rPr>
              <a:t>Strive towards cost reduction and strengthen inspection and audit functions.</a:t>
            </a:r>
          </a:p>
          <a:p>
            <a:endParaRPr lang="en-GB" dirty="0"/>
          </a:p>
        </p:txBody>
      </p:sp>
    </p:spTree>
    <p:extLst>
      <p:ext uri="{BB962C8B-B14F-4D97-AF65-F5344CB8AC3E}">
        <p14:creationId xmlns:p14="http://schemas.microsoft.com/office/powerpoint/2010/main" val="3886350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E30C819-632A-284E-B8E2-778800C76B36}" vid="{99FAADAD-F62A-4E48-AB67-DB119269B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AA2A118097E44EA3864B38DB866B94" ma:contentTypeVersion="19" ma:contentTypeDescription="Create a new document." ma:contentTypeScope="" ma:versionID="ac808ae260ab509f38161d208fae5884">
  <xsd:schema xmlns:xsd="http://www.w3.org/2001/XMLSchema" xmlns:xs="http://www.w3.org/2001/XMLSchema" xmlns:p="http://schemas.microsoft.com/office/2006/metadata/properties" xmlns:ns2="66cca7d6-74e9-44f8-9f57-e01e771f1354" xmlns:ns3="68f09df6-5170-472b-b54c-979f2dd784ce" targetNamespace="http://schemas.microsoft.com/office/2006/metadata/properties" ma:root="true" ma:fieldsID="01522076b7989440ab0cd40983fab406" ns2:_="" ns3:_="">
    <xsd:import namespace="66cca7d6-74e9-44f8-9f57-e01e771f1354"/>
    <xsd:import namespace="68f09df6-5170-472b-b54c-979f2dd78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ca7d6-74e9-44f8-9f57-e01e771f13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284d0a-a51d-48db-b53e-0abf6fe4c8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f09df6-5170-472b-b54c-979f2dd784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44a4a29-7fd6-4ff3-9ae2-85b7b4de7f33}" ma:internalName="TaxCatchAll" ma:showField="CatchAllData" ma:web="68f09df6-5170-472b-b54c-979f2dd784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cca7d6-74e9-44f8-9f57-e01e771f1354">
      <Terms xmlns="http://schemas.microsoft.com/office/infopath/2007/PartnerControls"/>
    </lcf76f155ced4ddcb4097134ff3c332f>
    <TaxCatchAll xmlns="68f09df6-5170-472b-b54c-979f2dd784ce" xsi:nil="true"/>
  </documentManagement>
</p:properties>
</file>

<file path=customXml/itemProps1.xml><?xml version="1.0" encoding="utf-8"?>
<ds:datastoreItem xmlns:ds="http://schemas.openxmlformats.org/officeDocument/2006/customXml" ds:itemID="{D8F89961-31DA-4573-941A-A98141780647}"/>
</file>

<file path=customXml/itemProps2.xml><?xml version="1.0" encoding="utf-8"?>
<ds:datastoreItem xmlns:ds="http://schemas.openxmlformats.org/officeDocument/2006/customXml" ds:itemID="{7A89CB71-1BF4-4909-BD48-D1783B09A43B}"/>
</file>

<file path=customXml/itemProps3.xml><?xml version="1.0" encoding="utf-8"?>
<ds:datastoreItem xmlns:ds="http://schemas.openxmlformats.org/officeDocument/2006/customXml" ds:itemID="{C328B514-4A8E-492E-8F04-EADE525E6524}"/>
</file>

<file path=docProps/app.xml><?xml version="1.0" encoding="utf-8"?>
<Properties xmlns="http://schemas.openxmlformats.org/officeDocument/2006/extended-properties" xmlns:vt="http://schemas.openxmlformats.org/officeDocument/2006/docPropsVTypes">
  <Template>Office Theme</Template>
  <TotalTime>14637</TotalTime>
  <Words>3262</Words>
  <Application>Microsoft Office PowerPoint</Application>
  <PresentationFormat>Widescreen</PresentationFormat>
  <Paragraphs>390</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Quicksand</vt:lpstr>
      <vt:lpstr>ui-sans-serif</vt:lpstr>
      <vt:lpstr>-webkit-standard</vt:lpstr>
      <vt:lpstr>Aptos</vt:lpstr>
      <vt:lpstr>Aptos Narrow</vt:lpstr>
      <vt:lpstr>Arial</vt:lpstr>
      <vt:lpstr>Helvetica</vt:lpstr>
      <vt:lpstr>Lato</vt:lpstr>
      <vt:lpstr>Office Theme</vt:lpstr>
      <vt:lpstr>Japanese defense market</vt:lpstr>
      <vt:lpstr>Defence market</vt:lpstr>
      <vt:lpstr>Recent developments/challenges</vt:lpstr>
      <vt:lpstr>Defense procurement</vt:lpstr>
      <vt:lpstr>Some general peculiarities and issues of  Japanese government procurement</vt:lpstr>
      <vt:lpstr>Central procurement vs regional procurement</vt:lpstr>
      <vt:lpstr>Acquisition, Technology &amp; Logistics Agency (ATLA)</vt:lpstr>
      <vt:lpstr>PowerPoint Presentation</vt:lpstr>
      <vt:lpstr>ATLA Missions</vt:lpstr>
      <vt:lpstr>ATLA: Types of procurement</vt:lpstr>
      <vt:lpstr>Joint R&amp;D projects</vt:lpstr>
      <vt:lpstr>Research Centres within ATLA</vt:lpstr>
      <vt:lpstr>Promotion of access into defence industry</vt:lpstr>
      <vt:lpstr>Main Defence material suppliers</vt:lpstr>
      <vt:lpstr>Top 20 suppliers in FY2023</vt:lpstr>
      <vt:lpstr>Top 20 suppliers in FY2023</vt:lpstr>
      <vt:lpstr>Top 20 suppliers in FY2023</vt:lpstr>
      <vt:lpstr>Market Quick scan</vt:lpstr>
      <vt:lpstr>Your Questions </vt:lpstr>
      <vt:lpstr>NATO Secretary Rutte met with Japanese Dual-use start-ups (April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 Griek</dc:creator>
  <cp:lastModifiedBy>Yann BOTREL</cp:lastModifiedBy>
  <cp:revision>30</cp:revision>
  <cp:lastPrinted>2024-06-11T02:57:22Z</cp:lastPrinted>
  <dcterms:created xsi:type="dcterms:W3CDTF">2024-05-22T03:15:05Z</dcterms:created>
  <dcterms:modified xsi:type="dcterms:W3CDTF">2025-04-14T02:43:27Z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0x0101003BAA2A118097E44EA3864B38DB866B94</vt:lpwstr>
  </property>
</Properties>
</file>