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60" r:id="rId4"/>
    <p:sldId id="267" r:id="rId5"/>
    <p:sldId id="268" r:id="rId6"/>
    <p:sldId id="269" r:id="rId7"/>
    <p:sldId id="270" r:id="rId8"/>
    <p:sldId id="271" r:id="rId9"/>
    <p:sldId id="261" r:id="rId10"/>
    <p:sldId id="272" r:id="rId11"/>
    <p:sldId id="263" r:id="rId12"/>
    <p:sldId id="264" r:id="rId13"/>
    <p:sldId id="273" r:id="rId14"/>
    <p:sldId id="265" r:id="rId15"/>
    <p:sldId id="266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51"/>
    <p:restoredTop sz="67210"/>
  </p:normalViewPr>
  <p:slideViewPr>
    <p:cSldViewPr snapToGrid="0" snapToObjects="1">
      <p:cViewPr varScale="1">
        <p:scale>
          <a:sx n="61" d="100"/>
          <a:sy n="61" d="100"/>
        </p:scale>
        <p:origin x="24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FB6D8-B07C-864E-98BE-0D47EFB79500}" type="datetimeFigureOut">
              <a:rPr lang="en-US" smtClean="0"/>
              <a:t>4/13/18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9F8EB-6CD8-1342-9D1A-FD2D61354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8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665E64D-0A58-454E-8936-E647378A81FE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7424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356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18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993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3988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06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5408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39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631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56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391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u="sng" dirty="0">
              <a:solidFill>
                <a:srgbClr val="FFFF00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366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u="sng" dirty="0">
              <a:solidFill>
                <a:srgbClr val="FFFF00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259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u="sng" dirty="0">
              <a:solidFill>
                <a:schemeClr val="tx1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96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u="none" dirty="0">
              <a:solidFill>
                <a:schemeClr val="tx1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GB" altLang="en-US" dirty="0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691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A32AE4-1C6D-4F25-A8A3-929233AF2D39}" type="slidenum">
              <a:rPr lang="en-GB" altLang="en-US">
                <a:solidFill>
                  <a:srgbClr val="000000"/>
                </a:solidFill>
                <a:latin typeface="Gill Sans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GB" altLang="en-US">
              <a:solidFill>
                <a:srgbClr val="000000"/>
              </a:solidFill>
              <a:latin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7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9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9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3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9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2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5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6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2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25FC9-762B-9B4E-85C4-2A373A0379EF}" type="datetimeFigureOut">
              <a:rPr lang="en-US" smtClean="0"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EC13D-6C1A-DD42-A3A3-8559F0145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kanpou.npb.go.jp/index.html" TargetMode="External"/><Relationship Id="rId4" Type="http://schemas.openxmlformats.org/officeDocument/2006/relationships/hyperlink" Target="http://www.jetro.go.jp/en/database/procuremen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1"/>
          <p:cNvSpPr>
            <a:spLocks noChangeShapeType="1"/>
          </p:cNvSpPr>
          <p:nvPr/>
        </p:nvSpPr>
        <p:spPr bwMode="auto">
          <a:xfrm>
            <a:off x="10131426" y="6502400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 dirty="0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 dirty="0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3317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3318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3319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3320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3321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1741488" y="6286501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0382250" y="6572250"/>
            <a:ext cx="241300" cy="2540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676F3DB-2A84-4223-93E1-50E9E9DC49C9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3323" name="Rectangle 1"/>
          <p:cNvSpPr txBox="1">
            <a:spLocks noChangeArrowheads="1"/>
          </p:cNvSpPr>
          <p:nvPr/>
        </p:nvSpPr>
        <p:spPr bwMode="auto">
          <a:xfrm>
            <a:off x="4079876" y="6129339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rgbClr val="042A93"/>
                </a:solidFill>
                <a:latin typeface="Asap" charset="0"/>
                <a:ea typeface="Asap" charset="0"/>
                <a:cs typeface="Asap" charset="0"/>
                <a:sym typeface="Myriad Pro It" charset="0"/>
              </a:rPr>
              <a:t>www.EUbusinessinJapan.eu</a:t>
            </a:r>
            <a:endParaRPr lang="en-US" altLang="en-US" sz="2400">
              <a:solidFill>
                <a:srgbClr val="042A93"/>
              </a:solidFill>
              <a:latin typeface="Asap" charset="0"/>
              <a:ea typeface="Asap" charset="0"/>
              <a:cs typeface="Asap" charset="0"/>
            </a:endParaRPr>
          </a:p>
        </p:txBody>
      </p:sp>
      <p:sp>
        <p:nvSpPr>
          <p:cNvPr id="13324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3325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0"/>
            <a:ext cx="12192000" cy="18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TextBox 1"/>
          <p:cNvSpPr txBox="1">
            <a:spLocks noChangeArrowheads="1"/>
          </p:cNvSpPr>
          <p:nvPr/>
        </p:nvSpPr>
        <p:spPr bwMode="auto">
          <a:xfrm>
            <a:off x="976314" y="390196"/>
            <a:ext cx="8362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JTPP Helpdesk</a:t>
            </a:r>
            <a:endParaRPr lang="en-GB" b="1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  <p:sp>
        <p:nvSpPr>
          <p:cNvPr id="13327" name="TextBox 3"/>
          <p:cNvSpPr txBox="1">
            <a:spLocks noChangeArrowheads="1"/>
          </p:cNvSpPr>
          <p:nvPr/>
        </p:nvSpPr>
        <p:spPr bwMode="auto">
          <a:xfrm>
            <a:off x="1524000" y="2323501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US" sz="6000" b="1" dirty="0">
                <a:solidFill>
                  <a:srgbClr val="042A93"/>
                </a:solidFill>
                <a:latin typeface="Asap" charset="0"/>
                <a:ea typeface="Asap" charset="0"/>
                <a:cs typeface="Asap" charset="0"/>
              </a:rPr>
              <a:t>EU-JAPAN EPA: </a:t>
            </a:r>
          </a:p>
          <a:p>
            <a:pPr eaLnBrk="1" hangingPunct="1"/>
            <a:r>
              <a:rPr lang="en-US" sz="3600" b="1" dirty="0">
                <a:solidFill>
                  <a:srgbClr val="042A93"/>
                </a:solidFill>
                <a:latin typeface="Asap" charset="0"/>
                <a:ea typeface="Asap" charset="0"/>
                <a:cs typeface="Asap" charset="0"/>
              </a:rPr>
              <a:t>What impact on Government Procurement?</a:t>
            </a:r>
            <a:endParaRPr lang="en-GB" sz="3600" b="1" dirty="0">
              <a:solidFill>
                <a:srgbClr val="042A93"/>
              </a:solidFill>
              <a:latin typeface="Asap" charset="0"/>
              <a:ea typeface="Asap" charset="0"/>
              <a:cs typeface="Asap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1488" y="5280595"/>
            <a:ext cx="6924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Asap" charset="0"/>
                <a:ea typeface="Asap" charset="0"/>
                <a:cs typeface="Asap" charset="0"/>
              </a:rPr>
              <a:t>Lyckle </a:t>
            </a:r>
            <a:r>
              <a:rPr lang="en-US" sz="1600" err="1">
                <a:latin typeface="Asap" charset="0"/>
                <a:ea typeface="Asap" charset="0"/>
                <a:cs typeface="Asap" charset="0"/>
              </a:rPr>
              <a:t>Griek</a:t>
            </a:r>
            <a:r>
              <a:rPr lang="en-US" sz="1600">
                <a:latin typeface="Asap" charset="0"/>
                <a:ea typeface="Asap" charset="0"/>
                <a:cs typeface="Asap" charset="0"/>
              </a:rPr>
              <a:t>, </a:t>
            </a:r>
          </a:p>
          <a:p>
            <a:r>
              <a:rPr lang="en-US" sz="1600">
                <a:latin typeface="Asap" charset="0"/>
                <a:ea typeface="Asap" charset="0"/>
                <a:cs typeface="Asap" charset="0"/>
              </a:rPr>
              <a:t>Japan Tax &amp; Public Procurement Helpdesk Project manager</a:t>
            </a:r>
          </a:p>
        </p:txBody>
      </p:sp>
    </p:spTree>
    <p:extLst>
      <p:ext uri="{BB962C8B-B14F-4D97-AF65-F5344CB8AC3E}">
        <p14:creationId xmlns:p14="http://schemas.microsoft.com/office/powerpoint/2010/main" val="801849216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 dirty="0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Core cities’ procurement</a:t>
            </a:r>
          </a:p>
          <a:p>
            <a:pPr lvl="1"/>
            <a:r>
              <a:rPr lang="en-US" dirty="0"/>
              <a:t>Procurement in open competitive procedures by (currently) 54 cities, with population &gt; 200,000 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EU companies get equal access</a:t>
            </a:r>
          </a:p>
          <a:p>
            <a:pPr lvl="1"/>
            <a:r>
              <a:rPr lang="en-US" u="sng" dirty="0"/>
              <a:t>Thresholds</a:t>
            </a:r>
            <a:r>
              <a:rPr lang="en-US" dirty="0"/>
              <a:t> same as sub-central government entities</a:t>
            </a:r>
          </a:p>
          <a:p>
            <a:pPr lvl="1"/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Market</a:t>
            </a:r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 Access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6D3278C-D542-2446-9934-891602FCE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82544"/>
              </p:ext>
            </p:extLst>
          </p:nvPr>
        </p:nvGraphicFramePr>
        <p:xfrm>
          <a:off x="1758422" y="3608149"/>
          <a:ext cx="8127999" cy="184212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98911">
                  <a:extLst>
                    <a:ext uri="{9D8B030D-6E8A-4147-A177-3AD203B41FA5}">
                      <a16:colId xmlns:a16="http://schemas.microsoft.com/office/drawing/2014/main" val="1150760715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1763821713"/>
                    </a:ext>
                  </a:extLst>
                </a:gridCol>
                <a:gridCol w="1741488">
                  <a:extLst>
                    <a:ext uri="{9D8B030D-6E8A-4147-A177-3AD203B41FA5}">
                      <a16:colId xmlns:a16="http://schemas.microsoft.com/office/drawing/2014/main" val="3501135747"/>
                    </a:ext>
                  </a:extLst>
                </a:gridCol>
              </a:tblGrid>
              <a:tr h="4095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EUR (est.)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707604"/>
                  </a:ext>
                </a:extLst>
              </a:tr>
              <a:tr h="2787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Goods/services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30 </a:t>
                      </a:r>
                      <a:r>
                        <a:rPr lang="en-US" sz="1400" dirty="0" err="1"/>
                        <a:t>mln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240,000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795500"/>
                  </a:ext>
                </a:extLst>
              </a:tr>
              <a:tr h="278711">
                <a:tc>
                  <a:txBody>
                    <a:bodyPr/>
                    <a:lstStyle/>
                    <a:p>
                      <a:r>
                        <a:rPr lang="en-US" sz="1400" dirty="0"/>
                        <a:t>Construction services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covered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010328"/>
                  </a:ext>
                </a:extLst>
              </a:tr>
              <a:tr h="473808">
                <a:tc>
                  <a:txBody>
                    <a:bodyPr/>
                    <a:lstStyle/>
                    <a:p>
                      <a:r>
                        <a:rPr lang="en-US" sz="1400" dirty="0" err="1"/>
                        <a:t>Architectual</a:t>
                      </a:r>
                      <a:r>
                        <a:rPr lang="en-US" sz="1400" dirty="0"/>
                        <a:t>, engineering and Other technical services related to construction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covered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462507"/>
                  </a:ext>
                </a:extLst>
              </a:tr>
              <a:tr h="278711">
                <a:tc>
                  <a:txBody>
                    <a:bodyPr/>
                    <a:lstStyle/>
                    <a:p>
                      <a:r>
                        <a:rPr lang="en-US" sz="1400" dirty="0"/>
                        <a:t>Services other than above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30 </a:t>
                      </a:r>
                      <a:r>
                        <a:rPr lang="en-US" sz="1400" dirty="0" err="1"/>
                        <a:t>mln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240,000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537892"/>
                  </a:ext>
                </a:extLst>
              </a:tr>
            </a:tbl>
          </a:graphicData>
        </a:graphic>
      </p:graphicFrame>
      <p:pic>
        <p:nvPicPr>
          <p:cNvPr id="22" name="Picture 21">
            <a:extLst>
              <a:ext uri="{FF2B5EF4-FFF2-40B4-BE49-F238E27FC236}">
                <a16:creationId xmlns:a16="http://schemas.microsoft.com/office/drawing/2014/main" id="{228A377E-AE59-844A-A1B6-46F3D5B5DA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294" y="-26989"/>
            <a:ext cx="59312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95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r>
              <a:rPr lang="en-US" dirty="0"/>
              <a:t>Operational Safety Clause (OSC) removed for EU suppliers</a:t>
            </a:r>
          </a:p>
          <a:p>
            <a:pPr lvl="1"/>
            <a:r>
              <a:rPr lang="en-US" dirty="0"/>
              <a:t>”</a:t>
            </a:r>
            <a:r>
              <a:rPr lang="en-GB" dirty="0"/>
              <a:t> </a:t>
            </a:r>
            <a:r>
              <a:rPr lang="en-GB" i="1" dirty="0"/>
              <a:t>Procurement related to operational safety of transportation is not covered.</a:t>
            </a:r>
            <a:r>
              <a:rPr lang="en-US" dirty="0"/>
              <a:t>”</a:t>
            </a:r>
          </a:p>
          <a:p>
            <a:r>
              <a:rPr lang="en-US" dirty="0"/>
              <a:t>Transportation related procurement by</a:t>
            </a:r>
          </a:p>
          <a:p>
            <a:pPr lvl="1"/>
            <a:r>
              <a:rPr lang="en-US" dirty="0"/>
              <a:t>Sub-central governments</a:t>
            </a:r>
          </a:p>
          <a:p>
            <a:pPr lvl="1"/>
            <a:r>
              <a:rPr lang="en-US" dirty="0"/>
              <a:t>Designated and core cities 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JR Hokkaido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JR Shikoku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JR Freight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JRTT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Tokyo Metro Co. Ltd.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Railways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DDB840-77FF-1142-ADA7-78E9407E44FD}"/>
              </a:ext>
            </a:extLst>
          </p:cNvPr>
          <p:cNvGrpSpPr/>
          <p:nvPr/>
        </p:nvGrpSpPr>
        <p:grpSpPr>
          <a:xfrm>
            <a:off x="5688574" y="3840163"/>
            <a:ext cx="4803741" cy="1615415"/>
            <a:chOff x="5688574" y="3840163"/>
            <a:chExt cx="4803741" cy="161541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25E5A4D-4355-A844-A2B9-E7E1F5173F83}"/>
                </a:ext>
              </a:extLst>
            </p:cNvPr>
            <p:cNvSpPr txBox="1"/>
            <p:nvPr/>
          </p:nvSpPr>
          <p:spPr>
            <a:xfrm>
              <a:off x="7664449" y="3840163"/>
              <a:ext cx="2827866" cy="10772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Open* for EU suppliers</a:t>
              </a:r>
            </a:p>
          </p:txBody>
        </p:sp>
        <p:sp>
          <p:nvSpPr>
            <p:cNvPr id="6" name="Right Arrow 5">
              <a:extLst>
                <a:ext uri="{FF2B5EF4-FFF2-40B4-BE49-F238E27FC236}">
                  <a16:creationId xmlns:a16="http://schemas.microsoft.com/office/drawing/2014/main" id="{7DAAC990-C490-6A48-9C13-3D859AC7FB01}"/>
                </a:ext>
              </a:extLst>
            </p:cNvPr>
            <p:cNvSpPr/>
            <p:nvPr/>
          </p:nvSpPr>
          <p:spPr>
            <a:xfrm>
              <a:off x="5688574" y="4071937"/>
              <a:ext cx="1847289" cy="68633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3611C9D-EE58-9B4D-8889-92E416032675}"/>
                </a:ext>
              </a:extLst>
            </p:cNvPr>
            <p:cNvSpPr txBox="1"/>
            <p:nvPr/>
          </p:nvSpPr>
          <p:spPr>
            <a:xfrm>
              <a:off x="6461760" y="4993913"/>
              <a:ext cx="403055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i="1" dirty="0"/>
                <a:t>* Threshold &gt; 400,000 SDR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05602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544512" y="519181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Additional</a:t>
            </a:r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 </a:t>
            </a:r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coverage</a:t>
            </a:r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: services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37284B-1F49-1547-AF15-BB6E4D3DC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77816"/>
              </p:ext>
            </p:extLst>
          </p:nvPr>
        </p:nvGraphicFramePr>
        <p:xfrm>
          <a:off x="182134" y="2516425"/>
          <a:ext cx="11265662" cy="3771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7066">
                  <a:extLst>
                    <a:ext uri="{9D8B030D-6E8A-4147-A177-3AD203B41FA5}">
                      <a16:colId xmlns:a16="http://schemas.microsoft.com/office/drawing/2014/main" val="3141962163"/>
                    </a:ext>
                  </a:extLst>
                </a:gridCol>
                <a:gridCol w="5148596">
                  <a:extLst>
                    <a:ext uri="{9D8B030D-6E8A-4147-A177-3AD203B41FA5}">
                      <a16:colId xmlns:a16="http://schemas.microsoft.com/office/drawing/2014/main" val="783625648"/>
                    </a:ext>
                  </a:extLst>
                </a:gridCol>
              </a:tblGrid>
              <a:tr h="37719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754 Telecommunications related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812 Insurance (including reinsurance) and pension fund services, except compulsory social security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87201 Executive search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87202 Placement services of office support personnel and other workers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87204 Supply services of domestic help personnel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87205 Supply services of other commercial or industrial workers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87206 Supply services of nursing personnel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87209 Supply services of other personnel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87501 Portrait photography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87502 Advertising and related photography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87503 Action photography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87505 Photography processing services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87506 Motion picture processing services not related to the motion picture and television industries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87507 Restoration, copying and retouching services of photography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87509 Other photographic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87901 Credit reporting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87902 Collection agency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87903 Telephone answering services8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7905 Translation and interpretation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87906 Mailing list compilation and mailing services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0" baseline="30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87907 Specialty design services</a:t>
                      </a:r>
                      <a:endParaRPr lang="en-US" sz="2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3634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B008136-FB9F-4C4D-B0DD-1F9A7AD2FC26}"/>
              </a:ext>
            </a:extLst>
          </p:cNvPr>
          <p:cNvSpPr txBox="1"/>
          <p:nvPr/>
        </p:nvSpPr>
        <p:spPr>
          <a:xfrm>
            <a:off x="267616" y="1960497"/>
            <a:ext cx="6329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Central government entities</a:t>
            </a:r>
          </a:p>
        </p:txBody>
      </p:sp>
    </p:spTree>
    <p:extLst>
      <p:ext uri="{BB962C8B-B14F-4D97-AF65-F5344CB8AC3E}">
        <p14:creationId xmlns:p14="http://schemas.microsoft.com/office/powerpoint/2010/main" val="18998486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544512" y="519181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Additional</a:t>
            </a:r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 </a:t>
            </a:r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coverage</a:t>
            </a:r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: services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37284B-1F49-1547-AF15-BB6E4D3DC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759214"/>
              </p:ext>
            </p:extLst>
          </p:nvPr>
        </p:nvGraphicFramePr>
        <p:xfrm>
          <a:off x="487680" y="2516425"/>
          <a:ext cx="10960116" cy="3771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0116">
                  <a:extLst>
                    <a:ext uri="{9D8B030D-6E8A-4147-A177-3AD203B41FA5}">
                      <a16:colId xmlns:a16="http://schemas.microsoft.com/office/drawing/2014/main" val="3141962163"/>
                    </a:ext>
                  </a:extLst>
                </a:gridCol>
              </a:tblGrid>
              <a:tr h="3771982">
                <a:tc>
                  <a:txBody>
                    <a:bodyPr/>
                    <a:lstStyle/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643 Beverage serving services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83106 to 83108 Leasing or rental services concerning agricultural machinery and equipment without operator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83203 Leasing or rental services concerning furniture and other household Appliances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83204 Leasing or rental services concerning pleasure and leisure equipment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83209 Leasing or rental services concerning other personal or household goods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86501 General management consulting services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86502 Financial management consulting services (except business tax)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86503 Marketing management consulting services</a:t>
                      </a:r>
                    </a:p>
                    <a:p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86504 Human resources management consulting services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2400" b="0" kern="12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86505 Production management consulting services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2400" b="0" kern="12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86509 Other management consulting services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3634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B008136-FB9F-4C4D-B0DD-1F9A7AD2FC26}"/>
              </a:ext>
            </a:extLst>
          </p:cNvPr>
          <p:cNvSpPr txBox="1"/>
          <p:nvPr/>
        </p:nvSpPr>
        <p:spPr>
          <a:xfrm>
            <a:off x="267616" y="1960497"/>
            <a:ext cx="6329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Sub-central government entities</a:t>
            </a:r>
          </a:p>
        </p:txBody>
      </p:sp>
    </p:spTree>
    <p:extLst>
      <p:ext uri="{BB962C8B-B14F-4D97-AF65-F5344CB8AC3E}">
        <p14:creationId xmlns:p14="http://schemas.microsoft.com/office/powerpoint/2010/main" val="2303309032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of yet, still little detailed information available</a:t>
            </a:r>
          </a:p>
          <a:p>
            <a:r>
              <a:rPr lang="en-US" dirty="0"/>
              <a:t>Practical elaborations</a:t>
            </a:r>
          </a:p>
          <a:p>
            <a:pPr lvl="1"/>
            <a:r>
              <a:rPr lang="en-US" dirty="0"/>
              <a:t>Railway companies will set up more transparent procurement websites</a:t>
            </a:r>
          </a:p>
          <a:p>
            <a:pPr lvl="2"/>
            <a:r>
              <a:rPr lang="en-US" dirty="0"/>
              <a:t>Character of the market will remain the main determinant</a:t>
            </a:r>
          </a:p>
          <a:p>
            <a:pPr lvl="1"/>
            <a:r>
              <a:rPr lang="en-US" dirty="0"/>
              <a:t>English language information provision</a:t>
            </a:r>
          </a:p>
          <a:p>
            <a:pPr lvl="2"/>
            <a:r>
              <a:rPr lang="en-US" dirty="0"/>
              <a:t>Rumor: Core cities do not need to publish English summaries</a:t>
            </a:r>
          </a:p>
          <a:p>
            <a:pPr lvl="1"/>
            <a:r>
              <a:rPr lang="en-US" dirty="0"/>
              <a:t>Administrative procedures (supplier qualifications etc.) improvement</a:t>
            </a:r>
          </a:p>
          <a:p>
            <a:pPr lvl="2"/>
            <a:r>
              <a:rPr lang="en-US" dirty="0"/>
              <a:t>Online procedures</a:t>
            </a:r>
          </a:p>
          <a:p>
            <a:pPr lvl="1"/>
            <a:r>
              <a:rPr lang="en-US" dirty="0"/>
              <a:t>Practical workings of challenging system remain unclear</a:t>
            </a:r>
          </a:p>
          <a:p>
            <a:r>
              <a:rPr lang="en-US" dirty="0"/>
              <a:t>Potential: more opportunities for high tech machinery, railways, service provision and medical sector 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19943" y="519181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Some guesswork…</a:t>
            </a:r>
          </a:p>
        </p:txBody>
      </p:sp>
    </p:spTree>
    <p:extLst>
      <p:ext uri="{BB962C8B-B14F-4D97-AF65-F5344CB8AC3E}">
        <p14:creationId xmlns:p14="http://schemas.microsoft.com/office/powerpoint/2010/main" val="964068098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r>
              <a:rPr lang="en-US" dirty="0"/>
              <a:t>Impact? Too early to say</a:t>
            </a:r>
          </a:p>
          <a:p>
            <a:r>
              <a:rPr lang="en-US" dirty="0"/>
              <a:t>Benefits for EU SMEs still up in the air</a:t>
            </a:r>
          </a:p>
          <a:p>
            <a:r>
              <a:rPr lang="en-US" dirty="0"/>
              <a:t>More transparency?</a:t>
            </a:r>
          </a:p>
          <a:p>
            <a:r>
              <a:rPr lang="en-US" dirty="0"/>
              <a:t>Possible opportunities</a:t>
            </a:r>
          </a:p>
          <a:p>
            <a:pPr lvl="1"/>
            <a:r>
              <a:rPr lang="en-US" dirty="0"/>
              <a:t>Technical and medical equipment</a:t>
            </a:r>
          </a:p>
          <a:p>
            <a:pPr lvl="1"/>
            <a:r>
              <a:rPr lang="en-US" dirty="0"/>
              <a:t>Railways?</a:t>
            </a:r>
          </a:p>
          <a:p>
            <a:pPr lvl="1"/>
            <a:endParaRPr lang="en-US" dirty="0"/>
          </a:p>
          <a:p>
            <a:pPr marL="457200" lvl="1" indent="0" algn="ctr">
              <a:buNone/>
            </a:pPr>
            <a:r>
              <a:rPr lang="en-US" b="1" dirty="0">
                <a:solidFill>
                  <a:srgbClr val="C00000"/>
                </a:solidFill>
              </a:rPr>
              <a:t>JEFTA and public procurement: Still some patience needed!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Conclusion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585307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sz="4400" dirty="0"/>
              <a:t>Your questions…</a:t>
            </a:r>
          </a:p>
          <a:p>
            <a:pPr marL="457200" lvl="1" indent="0" algn="ctr">
              <a:buNone/>
            </a:pPr>
            <a:endParaRPr lang="en-US" sz="4400" dirty="0"/>
          </a:p>
          <a:p>
            <a:pPr marL="457200" lvl="1" indent="0" algn="ctr">
              <a:buNone/>
            </a:pPr>
            <a:r>
              <a:rPr lang="en-US" sz="4400" dirty="0"/>
              <a:t>Visit us at </a:t>
            </a:r>
            <a:r>
              <a:rPr lang="en-US" sz="4400" dirty="0" err="1"/>
              <a:t>eu-japan.eu</a:t>
            </a:r>
            <a:r>
              <a:rPr lang="en-US" sz="4400" dirty="0"/>
              <a:t> </a:t>
            </a:r>
          </a:p>
          <a:p>
            <a:pPr lvl="1"/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0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48ED634-D74A-2F4C-A467-307E11BFF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7684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Q&amp;A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16623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 dirty="0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 dirty="0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r>
              <a:rPr lang="en-US" dirty="0"/>
              <a:t>What has been agreed upon between EU and Japan regarding government procurement</a:t>
            </a:r>
          </a:p>
          <a:p>
            <a:pPr lvl="1"/>
            <a:r>
              <a:rPr lang="en-US" dirty="0"/>
              <a:t>Additional provisions on top of WTO GPA</a:t>
            </a:r>
          </a:p>
          <a:p>
            <a:pPr lvl="1"/>
            <a:r>
              <a:rPr lang="en-US" dirty="0"/>
              <a:t>Market access/Coverage</a:t>
            </a:r>
          </a:p>
          <a:p>
            <a:pPr lvl="1"/>
            <a:r>
              <a:rPr lang="en-US" dirty="0"/>
              <a:t>Railways</a:t>
            </a:r>
          </a:p>
          <a:p>
            <a:r>
              <a:rPr lang="en-US" dirty="0"/>
              <a:t>Some guess work…</a:t>
            </a:r>
          </a:p>
          <a:p>
            <a:r>
              <a:rPr lang="en-US" dirty="0"/>
              <a:t>Conclusion</a:t>
            </a:r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1912938" y="497684"/>
            <a:ext cx="8362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Today’s topics</a:t>
            </a:r>
          </a:p>
        </p:txBody>
      </p:sp>
    </p:spTree>
    <p:extLst>
      <p:ext uri="{BB962C8B-B14F-4D97-AF65-F5344CB8AC3E}">
        <p14:creationId xmlns:p14="http://schemas.microsoft.com/office/powerpoint/2010/main" val="44563462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r>
              <a:rPr lang="en-US" dirty="0"/>
              <a:t>Builds upon mutual obligations already laid down in WTO Agreement of Government Procurement (GPA)</a:t>
            </a:r>
          </a:p>
          <a:p>
            <a:pPr lvl="1"/>
            <a:r>
              <a:rPr lang="en-US" dirty="0"/>
              <a:t>i.e. rules laid down in the WTO GPA plus:</a:t>
            </a:r>
          </a:p>
          <a:p>
            <a:pPr lvl="1"/>
            <a:r>
              <a:rPr lang="en-US" dirty="0"/>
              <a:t>EPA/FTA  provides</a:t>
            </a:r>
          </a:p>
          <a:p>
            <a:pPr lvl="2"/>
            <a:r>
              <a:rPr lang="en-US" dirty="0"/>
              <a:t> additional scope of application</a:t>
            </a:r>
          </a:p>
          <a:p>
            <a:pPr lvl="2"/>
            <a:r>
              <a:rPr lang="en-US" dirty="0"/>
              <a:t>Larger access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The EU-Japan agreement (JEFTA) on </a:t>
            </a:r>
          </a:p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Government Procurement</a:t>
            </a:r>
          </a:p>
        </p:txBody>
      </p:sp>
    </p:spTree>
    <p:extLst>
      <p:ext uri="{BB962C8B-B14F-4D97-AF65-F5344CB8AC3E}">
        <p14:creationId xmlns:p14="http://schemas.microsoft.com/office/powerpoint/2010/main" val="963383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Publication of Notices:</a:t>
            </a:r>
          </a:p>
          <a:p>
            <a:pPr lvl="1"/>
            <a:r>
              <a:rPr lang="en-US" i="1" dirty="0"/>
              <a:t>“Notices of intended and planned procurement to be directly accessible by electronic means free of charge through a single point of access on the Internet”</a:t>
            </a:r>
          </a:p>
          <a:p>
            <a:pPr lvl="2"/>
            <a:r>
              <a:rPr lang="en-US" dirty="0"/>
              <a:t>Already present at </a:t>
            </a:r>
            <a:r>
              <a:rPr lang="en-US" dirty="0">
                <a:hlinkClick r:id="rId4"/>
              </a:rPr>
              <a:t>http://www.jetro.go.jp/en/database/procurement/</a:t>
            </a:r>
            <a:r>
              <a:rPr lang="en-US" dirty="0"/>
              <a:t>  or </a:t>
            </a:r>
            <a:r>
              <a:rPr lang="en-US" dirty="0">
                <a:hlinkClick r:id="rId5"/>
              </a:rPr>
              <a:t>https://kanpou.npb.go.jp/index.html</a:t>
            </a:r>
            <a:r>
              <a:rPr lang="en-US" dirty="0"/>
              <a:t> (Government Gazette)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Conditions for participation:</a:t>
            </a:r>
          </a:p>
          <a:p>
            <a:pPr lvl="1"/>
            <a:r>
              <a:rPr lang="en-US" i="1" dirty="0"/>
              <a:t>Suppliers shall not be excluded on the basis of a legal requirement that it must be either a </a:t>
            </a:r>
            <a:r>
              <a:rPr lang="en-US" i="1" u="sng" dirty="0"/>
              <a:t>natural person </a:t>
            </a:r>
            <a:r>
              <a:rPr lang="en-US" i="1" dirty="0"/>
              <a:t>or a </a:t>
            </a:r>
            <a:r>
              <a:rPr lang="en-US" i="1" u="sng" dirty="0"/>
              <a:t>legal person</a:t>
            </a:r>
          </a:p>
          <a:p>
            <a:pPr marL="457200" lvl="1" indent="0">
              <a:buNone/>
            </a:pPr>
            <a:endParaRPr lang="en-US" i="1" dirty="0"/>
          </a:p>
          <a:p>
            <a:pPr lvl="1"/>
            <a:r>
              <a:rPr lang="en-US" i="1" u="sng" dirty="0"/>
              <a:t>Relevant prior experience </a:t>
            </a:r>
            <a:r>
              <a:rPr lang="en-US" i="1" dirty="0"/>
              <a:t>in Japan may </a:t>
            </a:r>
            <a:r>
              <a:rPr lang="en-US" i="1" u="sng" dirty="0"/>
              <a:t>not</a:t>
            </a:r>
            <a:r>
              <a:rPr lang="en-US" i="1" dirty="0"/>
              <a:t> be set as condition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b="1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Additional Rules agreed:</a:t>
            </a:r>
          </a:p>
        </p:txBody>
      </p:sp>
    </p:spTree>
    <p:extLst>
      <p:ext uri="{BB962C8B-B14F-4D97-AF65-F5344CB8AC3E}">
        <p14:creationId xmlns:p14="http://schemas.microsoft.com/office/powerpoint/2010/main" val="268758499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Supplier Qualifications:</a:t>
            </a:r>
          </a:p>
          <a:p>
            <a:r>
              <a:rPr lang="en-US" sz="2400" i="1" dirty="0"/>
              <a:t>Interested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i="1" dirty="0"/>
              <a:t>suppliers may request registration at any time, and procuring entity should give result of application in reasonably short time. </a:t>
            </a:r>
          </a:p>
          <a:p>
            <a:r>
              <a:rPr lang="en-US" sz="2400" i="1" dirty="0"/>
              <a:t>Qualifications for construction work in Japan</a:t>
            </a:r>
          </a:p>
          <a:p>
            <a:pPr lvl="1"/>
            <a:r>
              <a:rPr lang="en-US" sz="2000" i="1" dirty="0" err="1"/>
              <a:t>Keishin</a:t>
            </a:r>
            <a:r>
              <a:rPr lang="en-US" sz="2000" i="1" dirty="0"/>
              <a:t> Business evaluation</a:t>
            </a:r>
          </a:p>
          <a:p>
            <a:pPr lvl="2"/>
            <a:r>
              <a:rPr lang="en-US" sz="1600" i="1" dirty="0"/>
              <a:t>Assess in a non-discriminatory manner and recognize as accomplishments achieved by suppliers outside of Japan as equivalent. (such as technical staff numbers, </a:t>
            </a:r>
            <a:r>
              <a:rPr lang="en-US" sz="1600" i="1" dirty="0" err="1"/>
              <a:t>labour</a:t>
            </a:r>
            <a:r>
              <a:rPr lang="en-US" sz="1600" i="1" dirty="0"/>
              <a:t> welfare conditions, year in business, conditions of accounting in construction business, R&amp;D expenditures, ISO certification, </a:t>
            </a:r>
            <a:r>
              <a:rPr lang="en-US" sz="1600" i="1" dirty="0" err="1"/>
              <a:t>employement</a:t>
            </a:r>
            <a:r>
              <a:rPr lang="en-US" sz="1600" i="1" dirty="0"/>
              <a:t> of younger staff, amount of sales, but also financial figures such as equity capital, EBITDA, equity ratios etc.)</a:t>
            </a:r>
          </a:p>
          <a:p>
            <a:pPr lvl="1"/>
            <a:endParaRPr lang="en-US" sz="2000" i="1" dirty="0"/>
          </a:p>
          <a:p>
            <a:pPr lvl="1"/>
            <a:endParaRPr lang="en-US" sz="2000" i="1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Additional Rules agreed:</a:t>
            </a:r>
          </a:p>
        </p:txBody>
      </p:sp>
    </p:spTree>
    <p:extLst>
      <p:ext uri="{BB962C8B-B14F-4D97-AF65-F5344CB8AC3E}">
        <p14:creationId xmlns:p14="http://schemas.microsoft.com/office/powerpoint/2010/main" val="244814014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Selective Tendering</a:t>
            </a:r>
          </a:p>
          <a:p>
            <a:r>
              <a:rPr lang="en-US" sz="2400" i="1" dirty="0"/>
              <a:t>When limiting the number of suppliers it shall be sufficient to ensure competition,</a:t>
            </a:r>
          </a:p>
          <a:p>
            <a:pPr lvl="1"/>
            <a:r>
              <a:rPr lang="en-US" sz="2000" i="1" dirty="0"/>
              <a:t>for Japan applies only for central government entities.</a:t>
            </a:r>
          </a:p>
          <a:p>
            <a:pPr lvl="2"/>
            <a:r>
              <a:rPr lang="en-US" sz="1600" i="1" dirty="0"/>
              <a:t>Not much gained here, very little WTO regulated Selective tendering</a:t>
            </a:r>
          </a:p>
          <a:p>
            <a:endParaRPr lang="en-US" sz="2000" i="1" dirty="0"/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Technical Specifications</a:t>
            </a:r>
          </a:p>
          <a:p>
            <a:pPr lvl="1"/>
            <a:r>
              <a:rPr lang="en-US" i="1" dirty="0"/>
              <a:t>use of environmental-friendly technical specifications, that should be appropriate to define characteristics of supplies and services required; that they be objectively verifiable and non-discriminatory and accessible to all.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Test reports</a:t>
            </a:r>
          </a:p>
          <a:p>
            <a:pPr lvl="1"/>
            <a:r>
              <a:rPr lang="en-US" i="1" dirty="0"/>
              <a:t>Mutual recognition of test reports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Additional Rules agreed:</a:t>
            </a:r>
          </a:p>
        </p:txBody>
      </p:sp>
    </p:spTree>
    <p:extLst>
      <p:ext uri="{BB962C8B-B14F-4D97-AF65-F5344CB8AC3E}">
        <p14:creationId xmlns:p14="http://schemas.microsoft.com/office/powerpoint/2010/main" val="375766460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Treatment of tenders and awarding of contracts</a:t>
            </a:r>
          </a:p>
          <a:p>
            <a:pPr lvl="1"/>
            <a:r>
              <a:rPr lang="en-US" dirty="0"/>
              <a:t>Ensure that procuring entities are entitled to choose between evaluation criteria of </a:t>
            </a:r>
          </a:p>
          <a:p>
            <a:pPr lvl="2"/>
            <a:r>
              <a:rPr lang="en-US" dirty="0"/>
              <a:t>a) most advantage tender and </a:t>
            </a:r>
          </a:p>
          <a:p>
            <a:pPr lvl="2"/>
            <a:r>
              <a:rPr lang="en-US" dirty="0"/>
              <a:t>b) price</a:t>
            </a:r>
          </a:p>
          <a:p>
            <a:pPr lvl="1"/>
            <a:r>
              <a:rPr lang="en-US" dirty="0"/>
              <a:t>Verify that granting of subsidies is also taken into account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Domestic Review Procedures</a:t>
            </a:r>
          </a:p>
          <a:p>
            <a:pPr lvl="1"/>
            <a:r>
              <a:rPr lang="en-US" dirty="0"/>
              <a:t>Additional agreements on</a:t>
            </a:r>
          </a:p>
          <a:p>
            <a:pPr lvl="2"/>
            <a:r>
              <a:rPr lang="en-US" dirty="0"/>
              <a:t>Independence of members of the complaints’ authorities</a:t>
            </a:r>
          </a:p>
          <a:p>
            <a:pPr lvl="2"/>
            <a:r>
              <a:rPr lang="en-US" dirty="0"/>
              <a:t>Qualifications of members of the complaints’  authorities</a:t>
            </a:r>
          </a:p>
          <a:p>
            <a:pPr lvl="1"/>
            <a:r>
              <a:rPr lang="en-US" dirty="0"/>
              <a:t>Suspension of procedures in case of complaint</a:t>
            </a:r>
          </a:p>
          <a:p>
            <a:pPr lvl="1"/>
            <a:r>
              <a:rPr lang="en-US" dirty="0"/>
              <a:t>Concrete corrective actions in case of challenge	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Additional Rules agreed:</a:t>
            </a:r>
          </a:p>
        </p:txBody>
      </p:sp>
    </p:spTree>
    <p:extLst>
      <p:ext uri="{BB962C8B-B14F-4D97-AF65-F5344CB8AC3E}">
        <p14:creationId xmlns:p14="http://schemas.microsoft.com/office/powerpoint/2010/main" val="409468128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Mostly technical in nature</a:t>
            </a:r>
          </a:p>
          <a:p>
            <a:pPr lvl="2"/>
            <a:r>
              <a:rPr lang="en-US" dirty="0"/>
              <a:t>Exchange of statistics</a:t>
            </a:r>
          </a:p>
          <a:p>
            <a:pPr lvl="2"/>
            <a:r>
              <a:rPr lang="en-US" dirty="0"/>
              <a:t>Procedures in case of modifications and rectifications to coverage</a:t>
            </a:r>
          </a:p>
          <a:p>
            <a:pPr lvl="2"/>
            <a:r>
              <a:rPr lang="en-US" dirty="0"/>
              <a:t>Consultations and dispute resolution</a:t>
            </a:r>
          </a:p>
          <a:p>
            <a:pPr lvl="2"/>
            <a:r>
              <a:rPr lang="en-US" dirty="0"/>
              <a:t>Establishment of a Committee on Government Procurement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en-GB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Other articles</a:t>
            </a:r>
          </a:p>
        </p:txBody>
      </p:sp>
    </p:spTree>
    <p:extLst>
      <p:ext uri="{BB962C8B-B14F-4D97-AF65-F5344CB8AC3E}">
        <p14:creationId xmlns:p14="http://schemas.microsoft.com/office/powerpoint/2010/main" val="203290425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1"/>
          <p:cNvSpPr>
            <a:spLocks noChangeShapeType="1"/>
          </p:cNvSpPr>
          <p:nvPr/>
        </p:nvSpPr>
        <p:spPr bwMode="auto">
          <a:xfrm>
            <a:off x="11314112" y="6541294"/>
            <a:ext cx="860425" cy="0"/>
          </a:xfrm>
          <a:prstGeom prst="line">
            <a:avLst/>
          </a:prstGeom>
          <a:noFill/>
          <a:ln w="63500">
            <a:solidFill>
              <a:srgbClr val="1A3C8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2259013" y="1814513"/>
            <a:ext cx="76708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 anchor="ctr"/>
          <a:lstStyle>
            <a:lvl1pPr marL="292100" indent="-292100"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2800"/>
              </a:spcBef>
              <a:buSzPct val="125000"/>
              <a:buFont typeface="Myriad Pro" panose="020B0503030403020204" pitchFamily="34" charset="0"/>
              <a:buChar char="•"/>
            </a:pPr>
            <a:endParaRPr lang="en-US" altLang="en-US" sz="2400" b="1" dirty="0"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825625" y="214313"/>
            <a:ext cx="5270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5000" b="1" dirty="0">
              <a:solidFill>
                <a:srgbClr val="FFFFFF"/>
              </a:solidFill>
              <a:latin typeface="Myriad Pro" panose="020B0503030403020204" pitchFamily="34" charset="0"/>
              <a:ea typeface="Myriad Pro Bold" charset="0"/>
              <a:cs typeface="Myriad Pro Bold" charset="0"/>
              <a:sym typeface="Myriad Pro Bold" charset="0"/>
            </a:endParaRP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1873251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1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16706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2</a:t>
            </a:r>
          </a:p>
        </p:txBody>
      </p:sp>
      <p:sp>
        <p:nvSpPr>
          <p:cNvPr id="14343" name="Rectangle 6"/>
          <p:cNvSpPr>
            <a:spLocks/>
          </p:cNvSpPr>
          <p:nvPr/>
        </p:nvSpPr>
        <p:spPr bwMode="auto">
          <a:xfrm>
            <a:off x="4151314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3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6962775" y="1357314"/>
            <a:ext cx="573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 dirty="0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Contact</a:t>
            </a:r>
          </a:p>
        </p:txBody>
      </p:sp>
      <p:pic>
        <p:nvPicPr>
          <p:cNvPr id="1434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9" t="7385" r="16714" b="80252"/>
          <a:stretch>
            <a:fillRect/>
          </a:stretch>
        </p:blipFill>
        <p:spPr bwMode="auto">
          <a:xfrm>
            <a:off x="202454" y="6316663"/>
            <a:ext cx="1854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6268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FTA will give EU greater market access</a:t>
            </a:r>
          </a:p>
        </p:txBody>
      </p:sp>
      <p:sp>
        <p:nvSpPr>
          <p:cNvPr id="14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238DEBC-F3AE-41D4-AD70-03B76C92FB32}" type="slidenum">
              <a:rPr lang="en-US" altLang="en-US" sz="1200" b="1">
                <a:latin typeface="Myriad Pro" panose="020B0503030403020204" pitchFamily="34" charset="0"/>
                <a:ea typeface="Gill Sans" charset="0"/>
                <a:cs typeface="Gill Sans" charset="0"/>
              </a:rPr>
              <a:pPr algn="r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b="1" dirty="0">
              <a:latin typeface="Myriad Pro" panose="020B0503030403020204" pitchFamily="34" charset="0"/>
              <a:ea typeface="Gill Sans" charset="0"/>
              <a:cs typeface="Gill Sans" charset="0"/>
            </a:endParaRPr>
          </a:p>
        </p:txBody>
      </p:sp>
      <p:sp>
        <p:nvSpPr>
          <p:cNvPr id="14347" name="Rectangle 1"/>
          <p:cNvSpPr txBox="1">
            <a:spLocks noChangeArrowheads="1"/>
          </p:cNvSpPr>
          <p:nvPr/>
        </p:nvSpPr>
        <p:spPr bwMode="auto">
          <a:xfrm>
            <a:off x="5538787" y="6203951"/>
            <a:ext cx="577532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 anchor="b"/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42A93"/>
                </a:solidFill>
                <a:latin typeface="+mj-lt"/>
                <a:ea typeface="Myriad Pro It" charset="0"/>
                <a:cs typeface="Myriad Pro It" charset="0"/>
                <a:sym typeface="Myriad Pro It" charset="0"/>
              </a:rPr>
              <a:t>eu-japan.eu</a:t>
            </a:r>
            <a:endParaRPr lang="en-US" altLang="en-US" sz="2800">
              <a:solidFill>
                <a:srgbClr val="042A93"/>
              </a:solidFill>
              <a:latin typeface="+mj-lt"/>
            </a:endParaRPr>
          </a:p>
        </p:txBody>
      </p:sp>
      <p:sp>
        <p:nvSpPr>
          <p:cNvPr id="14348" name="Rectangle 6"/>
          <p:cNvSpPr>
            <a:spLocks/>
          </p:cNvSpPr>
          <p:nvPr/>
        </p:nvSpPr>
        <p:spPr bwMode="auto">
          <a:xfrm>
            <a:off x="5157789" y="1356983"/>
            <a:ext cx="530785" cy="18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 anchor="ctr">
            <a:spAutoFit/>
          </a:bodyPr>
          <a:lstStyle>
            <a:lvl1pPr algn="l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775"/>
              </a:spcBef>
              <a:buNone/>
            </a:pPr>
            <a:r>
              <a:rPr lang="en-US" altLang="en-US" sz="1300" i="1">
                <a:solidFill>
                  <a:srgbClr val="FFFFFF"/>
                </a:solidFill>
                <a:latin typeface="Myriad Pro" panose="020B0503030403020204" pitchFamily="34" charset="0"/>
                <a:ea typeface="Myriad Pro Semibold It" charset="0"/>
                <a:cs typeface="Myriad Pro Semibold It" charset="0"/>
                <a:sym typeface="Myriad Pro Semibold It" charset="0"/>
              </a:rPr>
              <a:t>Topic 4</a:t>
            </a:r>
          </a:p>
        </p:txBody>
      </p:sp>
      <p:pic>
        <p:nvPicPr>
          <p:cNvPr id="1434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7"/>
          <a:stretch>
            <a:fillRect/>
          </a:stretch>
        </p:blipFill>
        <p:spPr bwMode="auto">
          <a:xfrm>
            <a:off x="0" y="-26989"/>
            <a:ext cx="121920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38200" y="497684"/>
            <a:ext cx="943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fr-BE" b="1" dirty="0" err="1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Market</a:t>
            </a:r>
            <a:r>
              <a:rPr lang="fr-BE" b="1" dirty="0">
                <a:solidFill>
                  <a:schemeClr val="bg1"/>
                </a:solidFill>
                <a:latin typeface="Asap" charset="0"/>
                <a:ea typeface="Asap" charset="0"/>
                <a:cs typeface="Asap" charset="0"/>
              </a:rPr>
              <a:t> Access</a:t>
            </a:r>
            <a:endParaRPr lang="en-GB" b="1" dirty="0">
              <a:solidFill>
                <a:schemeClr val="bg1"/>
              </a:solidFill>
              <a:latin typeface="Asap" charset="0"/>
              <a:ea typeface="Asap" charset="0"/>
              <a:cs typeface="Asap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199824-A1A2-6E43-A4BF-81F1D49AD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12323"/>
              </p:ext>
            </p:extLst>
          </p:nvPr>
        </p:nvGraphicFramePr>
        <p:xfrm>
          <a:off x="619654" y="2444986"/>
          <a:ext cx="10734146" cy="352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7073">
                  <a:extLst>
                    <a:ext uri="{9D8B030D-6E8A-4147-A177-3AD203B41FA5}">
                      <a16:colId xmlns:a16="http://schemas.microsoft.com/office/drawing/2014/main" val="752036197"/>
                    </a:ext>
                  </a:extLst>
                </a:gridCol>
                <a:gridCol w="5367073">
                  <a:extLst>
                    <a:ext uri="{9D8B030D-6E8A-4147-A177-3AD203B41FA5}">
                      <a16:colId xmlns:a16="http://schemas.microsoft.com/office/drawing/2014/main" val="3930315596"/>
                    </a:ext>
                  </a:extLst>
                </a:gridCol>
              </a:tblGrid>
              <a:tr h="906560">
                <a:tc>
                  <a:txBody>
                    <a:bodyPr/>
                    <a:lstStyle/>
                    <a:p>
                      <a:r>
                        <a:rPr lang="en-US" sz="2400" dirty="0"/>
                        <a:t>Central government (GPA, Annex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FTA will apply to all government entities belonging to this 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19088"/>
                  </a:ext>
                </a:extLst>
              </a:tr>
              <a:tr h="1288188">
                <a:tc>
                  <a:txBody>
                    <a:bodyPr/>
                    <a:lstStyle/>
                    <a:p>
                      <a:r>
                        <a:rPr lang="en-US" sz="2400" dirty="0"/>
                        <a:t>Sub-central government (GPA, Annex 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Additional designated city: Kumamoto City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Local independent administrative agencies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Procurement related to production, transport and distribution of Electricity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764778"/>
                  </a:ext>
                </a:extLst>
              </a:tr>
              <a:tr h="1288188">
                <a:tc>
                  <a:txBody>
                    <a:bodyPr/>
                    <a:lstStyle/>
                    <a:p>
                      <a:r>
                        <a:rPr lang="en-US" sz="2400" dirty="0"/>
                        <a:t>Other entities (GPA, Annex 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Lower thresholds for entities in Group B: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Goods/Services 150,000 -&gt; 100,000 SDRs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6 entities added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6912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1FEEF0-9E6B-3B4F-9CAD-5A8CF97332D1}"/>
              </a:ext>
            </a:extLst>
          </p:cNvPr>
          <p:cNvSpPr txBox="1"/>
          <p:nvPr/>
        </p:nvSpPr>
        <p:spPr>
          <a:xfrm>
            <a:off x="5242137" y="3953589"/>
            <a:ext cx="5274733" cy="25853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Information Technology Promotion Agency;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Pharmaceutical and Medical devices Agency;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Japan Community Healthcare Organization;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Agriculture, Forestry and Fisheries Credit Foundation;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National Agency for Automotive Safety and Victims’ Aid; and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Organization for Environment Improvement around International Airport.</a:t>
            </a:r>
          </a:p>
        </p:txBody>
      </p:sp>
    </p:spTree>
    <p:extLst>
      <p:ext uri="{BB962C8B-B14F-4D97-AF65-F5344CB8AC3E}">
        <p14:creationId xmlns:p14="http://schemas.microsoft.com/office/powerpoint/2010/main" val="3962359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1356</Words>
  <Application>Microsoft Macintosh PowerPoint</Application>
  <PresentationFormat>Widescreen</PresentationFormat>
  <Paragraphs>312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Myriad Pro</vt:lpstr>
      <vt:lpstr>Myriad Pro Bold</vt:lpstr>
      <vt:lpstr>Myriad Pro It</vt:lpstr>
      <vt:lpstr>Myriad Pro Semibold It</vt:lpstr>
      <vt:lpstr>ヒラギノ角ゴ ProN W3</vt:lpstr>
      <vt:lpstr>Arial</vt:lpstr>
      <vt:lpstr>Asap</vt:lpstr>
      <vt:lpstr>Calibri</vt:lpstr>
      <vt:lpstr>Calibri Light</vt:lpstr>
      <vt:lpstr>Gill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Lyckle GRIEK</dc:creator>
  <cp:lastModifiedBy>L Griek</cp:lastModifiedBy>
  <cp:revision>42</cp:revision>
  <cp:lastPrinted>2018-02-05T19:19:13Z</cp:lastPrinted>
  <dcterms:created xsi:type="dcterms:W3CDTF">2018-01-19T12:06:36Z</dcterms:created>
  <dcterms:modified xsi:type="dcterms:W3CDTF">2018-04-13T07:51:07Z</dcterms:modified>
</cp:coreProperties>
</file>