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66" r:id="rId2"/>
    <p:sldId id="2767" r:id="rId3"/>
    <p:sldId id="2768" r:id="rId4"/>
    <p:sldId id="2783" r:id="rId5"/>
    <p:sldId id="2701" r:id="rId6"/>
    <p:sldId id="2786" r:id="rId7"/>
    <p:sldId id="2699" r:id="rId8"/>
    <p:sldId id="2763" r:id="rId9"/>
    <p:sldId id="2785" r:id="rId10"/>
    <p:sldId id="479" r:id="rId11"/>
    <p:sldId id="821" r:id="rId12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Inter UI" panose="020F0502020204030204" pitchFamily="34" charset="0"/>
      <p:regular r:id="rId19"/>
      <p:bold r:id="rId20"/>
      <p:italic r:id="rId21"/>
      <p:boldItalic r:id="rId22"/>
    </p:embeddedFont>
    <p:embeddedFont>
      <p:font typeface="Rakuten Sans" panose="020B0503020203020204" pitchFamily="34" charset="0"/>
      <p:regular r:id="rId23"/>
      <p:bold r:id="rId24"/>
      <p:italic r:id="rId25"/>
      <p:boldItalic r:id="rId26"/>
    </p:embeddedFont>
    <p:embeddedFont>
      <p:font typeface="Rakuten Sans Bold" panose="020B0503020203020204" pitchFamily="34" charset="0"/>
      <p:regular r:id="rId27"/>
      <p:bold r:id="rId28"/>
      <p:italic r:id="rId29"/>
      <p:boldItalic r:id="rId3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628" userDrawn="1">
          <p15:clr>
            <a:srgbClr val="A4A3A4"/>
          </p15:clr>
        </p15:guide>
        <p15:guide id="3" pos="70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1515"/>
    <a:srgbClr val="F5F5F5"/>
    <a:srgbClr val="FFFFFF"/>
    <a:srgbClr val="E7E6E6"/>
    <a:srgbClr val="98D9FF"/>
    <a:srgbClr val="C00000"/>
    <a:srgbClr val="D9D9D9"/>
    <a:srgbClr val="F2F2F2"/>
    <a:srgbClr val="E6E6E6"/>
    <a:srgbClr val="E53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8" autoAdjust="0"/>
    <p:restoredTop sz="93878" autoAdjust="0"/>
  </p:normalViewPr>
  <p:slideViewPr>
    <p:cSldViewPr snapToGrid="0" showGuides="1">
      <p:cViewPr varScale="1">
        <p:scale>
          <a:sx n="120" d="100"/>
          <a:sy n="120" d="100"/>
        </p:scale>
        <p:origin x="904" y="184"/>
      </p:cViewPr>
      <p:guideLst>
        <p:guide orient="horz" pos="300"/>
        <p:guide pos="628"/>
        <p:guide pos="70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80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CCEA82A-25FE-4556-A8E5-E7F373F37B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C84038-7B90-482F-B66C-A87C156FA2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0AFAE-862B-47BA-B37F-DF85D34508DC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A0F2A81-3BEF-4DB3-8547-F5AC84C193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13EDB4-7F46-4D40-A1A3-C3D6C3F068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CDEB0-C5CE-4798-BDF7-FBBDE961F9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043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002BF-FF61-4E2A-AA57-73F0B68416EA}" type="datetimeFigureOut">
              <a:rPr lang="fr-FR" smtClean="0"/>
              <a:t>17/03/2021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E89B0-CDBF-4CF1-8409-D0B45C5B7A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251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.rakuten.com/corp/investors/documents/results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cs typeface="Calibri"/>
              </a:rPr>
              <a:t>Lien site </a:t>
            </a:r>
            <a:r>
              <a:rPr lang="fr-FR" dirty="0" err="1">
                <a:cs typeface="Calibri"/>
              </a:rPr>
              <a:t>corporate</a:t>
            </a:r>
            <a:r>
              <a:rPr lang="fr-FR">
                <a:cs typeface="Calibri"/>
              </a:rPr>
              <a:t> pour vérifier les résultats : </a:t>
            </a:r>
            <a:r>
              <a:rPr lang="fr-FR">
                <a:hlinkClick r:id="rId3"/>
              </a:rPr>
              <a:t>https://global.rakuten.com/corp/investors/documents/results/</a:t>
            </a:r>
            <a:r>
              <a:rPr lang="fr-FR"/>
              <a:t> </a:t>
            </a:r>
            <a:endParaRPr lang="fr-FR">
              <a:cs typeface="Calibri"/>
            </a:endParaRPr>
          </a:p>
          <a:p>
            <a:r>
              <a:rPr lang="fr-FR">
                <a:cs typeface="Calibri"/>
              </a:rPr>
              <a:t>Chiffre Global GTV</a:t>
            </a:r>
            <a:r>
              <a:rPr lang="fr-FR" dirty="0">
                <a:cs typeface="Calibri"/>
              </a:rPr>
              <a:t> à retrouver slide 7</a:t>
            </a:r>
            <a:r>
              <a:rPr lang="fr-FR" dirty="0"/>
              <a:t> du doc </a:t>
            </a:r>
            <a:r>
              <a:rPr lang="fr-FR"/>
              <a:t>FY2020 </a:t>
            </a:r>
            <a:r>
              <a:rPr lang="fr-FR" dirty="0" err="1"/>
              <a:t>Fourth</a:t>
            </a:r>
            <a:r>
              <a:rPr lang="fr-FR"/>
              <a:t> Quarter and Full </a:t>
            </a:r>
            <a:r>
              <a:rPr lang="fr-FR" dirty="0" err="1"/>
              <a:t>Year</a:t>
            </a:r>
            <a:r>
              <a:rPr lang="fr-FR"/>
              <a:t> </a:t>
            </a:r>
            <a:r>
              <a:rPr lang="fr-FR" dirty="0" err="1"/>
              <a:t>Consolidated</a:t>
            </a:r>
            <a:r>
              <a:rPr lang="fr-FR"/>
              <a:t> Financial </a:t>
            </a:r>
            <a:r>
              <a:rPr lang="fr-FR" dirty="0" err="1"/>
              <a:t>Results</a:t>
            </a:r>
            <a:r>
              <a:rPr lang="fr-FR"/>
              <a:t> Appendix</a:t>
            </a:r>
            <a:endParaRPr lang="fr-FR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89B0-CDBF-4CF1-8409-D0B45C5B7AA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630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89B0-CDBF-4CF1-8409-D0B45C5B7AA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658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89B0-CDBF-4CF1-8409-D0B45C5B7AA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944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Online </a:t>
            </a:r>
            <a:r>
              <a:rPr lang="fr-FR" dirty="0" err="1"/>
              <a:t>retail</a:t>
            </a:r>
            <a:r>
              <a:rPr lang="fr-FR" dirty="0"/>
              <a:t> </a:t>
            </a:r>
            <a:r>
              <a:rPr lang="fr-FR" dirty="0" err="1"/>
              <a:t>sector</a:t>
            </a:r>
            <a:r>
              <a:rPr lang="fr-FR" dirty="0"/>
              <a:t> </a:t>
            </a:r>
            <a:r>
              <a:rPr lang="fr-FR" dirty="0" err="1"/>
              <a:t>boomed</a:t>
            </a:r>
            <a:r>
              <a:rPr lang="fr-FR" dirty="0"/>
              <a:t> </a:t>
            </a:r>
            <a:r>
              <a:rPr lang="fr-FR" dirty="0" err="1"/>
              <a:t>throughout</a:t>
            </a:r>
            <a:r>
              <a:rPr lang="fr-FR" dirty="0"/>
              <a:t> 2020, by 2021 </a:t>
            </a:r>
            <a:r>
              <a:rPr lang="fr-FR" dirty="0" err="1"/>
              <a:t>growth</a:t>
            </a:r>
            <a:r>
              <a:rPr lang="fr-FR" dirty="0"/>
              <a:t> rate are </a:t>
            </a:r>
            <a:r>
              <a:rPr lang="fr-FR" dirty="0" err="1"/>
              <a:t>expected</a:t>
            </a:r>
            <a:r>
              <a:rPr lang="fr-FR" dirty="0"/>
              <a:t> to go down to normal </a:t>
            </a:r>
            <a:r>
              <a:rPr lang="fr-FR" dirty="0" err="1"/>
              <a:t>levels</a:t>
            </a:r>
            <a:r>
              <a:rPr lang="fr-FR" dirty="0"/>
              <a:t>.  </a:t>
            </a:r>
            <a:endParaRPr lang="fr-FR" dirty="0">
              <a:cs typeface="Calibri"/>
            </a:endParaRPr>
          </a:p>
          <a:p>
            <a:endParaRPr lang="fr-FR" dirty="0"/>
          </a:p>
          <a:p>
            <a:r>
              <a:rPr lang="fr-FR" dirty="0"/>
              <a:t>Western Europe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still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developed</a:t>
            </a:r>
            <a:r>
              <a:rPr lang="fr-FR" dirty="0"/>
              <a:t> </a:t>
            </a:r>
            <a:r>
              <a:rPr lang="fr-FR" dirty="0" err="1"/>
              <a:t>ecommerce</a:t>
            </a:r>
            <a:r>
              <a:rPr lang="fr-FR" dirty="0"/>
              <a:t> </a:t>
            </a:r>
            <a:r>
              <a:rPr lang="fr-FR" dirty="0" err="1"/>
              <a:t>market</a:t>
            </a:r>
            <a:endParaRPr lang="fr-FR">
              <a:cs typeface="Calibri"/>
            </a:endParaRPr>
          </a:p>
          <a:p>
            <a:r>
              <a:rPr lang="fr-FR" dirty="0"/>
              <a:t>70 percent of the total </a:t>
            </a:r>
            <a:r>
              <a:rPr lang="fr-FR" dirty="0" err="1"/>
              <a:t>ecommerce</a:t>
            </a:r>
            <a:r>
              <a:rPr lang="fr-FR" dirty="0"/>
              <a:t> value in Europe</a:t>
            </a:r>
            <a:endParaRPr lang="fr-FR" dirty="0">
              <a:cs typeface="Calibri"/>
            </a:endParaRPr>
          </a:p>
          <a:p>
            <a:r>
              <a:rPr lang="fr-FR" dirty="0"/>
              <a:t> </a:t>
            </a:r>
            <a:endParaRPr lang="fr-FR" dirty="0">
              <a:cs typeface="Calibri"/>
            </a:endParaRPr>
          </a:p>
          <a:p>
            <a:r>
              <a:rPr lang="fr-FR" dirty="0">
                <a:cs typeface="Calibri"/>
              </a:rPr>
              <a:t>72% of </a:t>
            </a:r>
            <a:r>
              <a:rPr lang="fr-FR" dirty="0" err="1">
                <a:cs typeface="Calibri"/>
              </a:rPr>
              <a:t>small</a:t>
            </a:r>
            <a:r>
              <a:rPr lang="fr-FR" dirty="0">
                <a:cs typeface="Calibri"/>
              </a:rPr>
              <a:t> shops are </a:t>
            </a:r>
            <a:r>
              <a:rPr lang="fr-FR" dirty="0" err="1">
                <a:cs typeface="Calibri"/>
              </a:rPr>
              <a:t>digitalized</a:t>
            </a:r>
            <a:r>
              <a:rPr lang="fr-FR" dirty="0">
                <a:cs typeface="Calibri"/>
              </a:rPr>
              <a:t> in Germany (58% in </a:t>
            </a:r>
            <a:r>
              <a:rPr lang="fr-FR" dirty="0" err="1">
                <a:cs typeface="Calibri"/>
              </a:rPr>
              <a:t>Belgium</a:t>
            </a:r>
            <a:r>
              <a:rPr lang="fr-FR" dirty="0">
                <a:cs typeface="Calibri"/>
              </a:rPr>
              <a:t>)</a:t>
            </a:r>
            <a:endParaRPr lang="fr-FR" dirty="0"/>
          </a:p>
          <a:p>
            <a:r>
              <a:rPr lang="fr-FR" dirty="0"/>
              <a:t> </a:t>
            </a:r>
            <a:endParaRPr lang="fr-FR" dirty="0">
              <a:cs typeface="Calibri"/>
            </a:endParaRPr>
          </a:p>
          <a:p>
            <a:endParaRPr lang="fr-FR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89B0-CDBF-4CF1-8409-D0B45C5B7AA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690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E89B0-CDBF-4CF1-8409-D0B45C5B7AA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174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89B0-CDBF-4CF1-8409-D0B45C5B7AA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944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cs typeface="Calibri"/>
              </a:rPr>
              <a:t>3M users today / 10M users expected by 2025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E89B0-CDBF-4CF1-8409-D0B45C5B7AA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18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0EB318-B0F2-4954-A6E3-323BEA4DB189}"/>
              </a:ext>
            </a:extLst>
          </p:cNvPr>
          <p:cNvSpPr/>
          <p:nvPr userDrawn="1"/>
        </p:nvSpPr>
        <p:spPr>
          <a:xfrm>
            <a:off x="0" y="0"/>
            <a:ext cx="7429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39ACA3A4-AAA9-456E-BFD1-065202084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194" t="24402" r="18606" b="30712"/>
          <a:stretch>
            <a:fillRect/>
          </a:stretch>
        </p:blipFill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19123E6C-A25A-4195-BE57-A780A9687A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03082" y="476250"/>
            <a:ext cx="985837" cy="290999"/>
          </a:xfrm>
          <a:prstGeom prst="rect">
            <a:avLst/>
          </a:prstGeom>
        </p:spPr>
      </p:pic>
      <p:sp>
        <p:nvSpPr>
          <p:cNvPr id="5" name="Graphic 11">
            <a:extLst>
              <a:ext uri="{FF2B5EF4-FFF2-40B4-BE49-F238E27FC236}">
                <a16:creationId xmlns:a16="http://schemas.microsoft.com/office/drawing/2014/main" id="{8583472D-12CB-404D-9DC9-F80C52119293}"/>
              </a:ext>
            </a:extLst>
          </p:cNvPr>
          <p:cNvSpPr/>
          <p:nvPr userDrawn="1"/>
        </p:nvSpPr>
        <p:spPr>
          <a:xfrm>
            <a:off x="962390" y="962384"/>
            <a:ext cx="10281867" cy="5897240"/>
          </a:xfrm>
          <a:custGeom>
            <a:avLst/>
            <a:gdLst>
              <a:gd name="connsiteX0" fmla="*/ 2255778 w 2255777"/>
              <a:gd name="connsiteY0" fmla="*/ 696372 h 696372"/>
              <a:gd name="connsiteX1" fmla="*/ 2255778 w 2255777"/>
              <a:gd name="connsiteY1" fmla="*/ 0 h 696372"/>
              <a:gd name="connsiteX2" fmla="*/ 0 w 2255777"/>
              <a:gd name="connsiteY2" fmla="*/ 99894 h 696372"/>
              <a:gd name="connsiteX3" fmla="*/ 0 w 2255777"/>
              <a:gd name="connsiteY3" fmla="*/ 696372 h 696372"/>
              <a:gd name="connsiteX0" fmla="*/ 2255778 w 2255778"/>
              <a:gd name="connsiteY0" fmla="*/ 696372 h 696372"/>
              <a:gd name="connsiteX1" fmla="*/ 2255778 w 2255778"/>
              <a:gd name="connsiteY1" fmla="*/ 0 h 696372"/>
              <a:gd name="connsiteX2" fmla="*/ 0 w 2255778"/>
              <a:gd name="connsiteY2" fmla="*/ 67820 h 696372"/>
              <a:gd name="connsiteX3" fmla="*/ 0 w 2255778"/>
              <a:gd name="connsiteY3" fmla="*/ 696372 h 696372"/>
              <a:gd name="connsiteX0" fmla="*/ 2255778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  <a:gd name="connsiteX0" fmla="*/ 2257739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025" h="667820">
                <a:moveTo>
                  <a:pt x="2257739" y="667820"/>
                </a:moveTo>
                <a:cubicBezTo>
                  <a:pt x="2259155" y="445213"/>
                  <a:pt x="2258609" y="222607"/>
                  <a:pt x="2260025" y="0"/>
                </a:cubicBezTo>
                <a:lnTo>
                  <a:pt x="0" y="39268"/>
                </a:lnTo>
                <a:lnTo>
                  <a:pt x="0" y="66782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87C7F851-FC06-40E2-A802-421B4334A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1478" y="2828782"/>
            <a:ext cx="8009044" cy="216444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2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Presentation</a:t>
            </a:r>
            <a:br>
              <a:rPr lang="fr-FR" dirty="0"/>
            </a:b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9EDAF346-426B-48AD-AFD1-B8FF26CCD3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1478" y="6250776"/>
            <a:ext cx="8009044" cy="1804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 spc="100" baseline="0">
                <a:solidFill>
                  <a:schemeClr val="accent5">
                    <a:lumMod val="90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01.01.2020</a:t>
            </a:r>
          </a:p>
        </p:txBody>
      </p:sp>
    </p:spTree>
    <p:extLst>
      <p:ext uri="{BB962C8B-B14F-4D97-AF65-F5344CB8AC3E}">
        <p14:creationId xmlns:p14="http://schemas.microsoft.com/office/powerpoint/2010/main" val="280882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66700" y="667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8195 L 6.25E-7 -4.44444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9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0.08195 L 6.25E-7 -4.44444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9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6.25E-7 0.08195 L 6.25E-7 -4.44444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9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" fill="hold"/>
                                        <p:tgtEl>
                                          <p:spTgt spid="4"/>
                                        </p:tgtEl>
                                      </p:cBhvr>
                                      <p:by x="66700" y="667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6.25E-7 0.08195 L 6.25E-7 -4.44444E-6 " pathEditMode="relative" rAng="0" ptsTypes="AA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4097"/>
                    </p:animMotion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350"/>
                  </p:stCondLst>
                  <p:childTnLst>
                    <p:animMotion origin="layout" path="M 6.25E-7 0.08195 L 6.25E-7 -4.44444E-6 " pathEditMode="relative" rAng="0" ptsTypes="AA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4097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2D836B28-EBC2-47BB-8666-9AFBC4117E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091" t="27916"/>
          <a:stretch>
            <a:fillRect/>
          </a:stretch>
        </p:blipFill>
        <p:spPr>
          <a:xfrm rot="2292283">
            <a:off x="3280084" y="-1845432"/>
            <a:ext cx="11088599" cy="5907060"/>
          </a:xfrm>
          <a:custGeom>
            <a:avLst/>
            <a:gdLst>
              <a:gd name="connsiteX0" fmla="*/ 0 w 11088599"/>
              <a:gd name="connsiteY0" fmla="*/ 5907060 h 5907060"/>
              <a:gd name="connsiteX1" fmla="*/ 7505264 w 11088599"/>
              <a:gd name="connsiteY1" fmla="*/ 0 h 5907060"/>
              <a:gd name="connsiteX2" fmla="*/ 11088599 w 11088599"/>
              <a:gd name="connsiteY2" fmla="*/ 4552836 h 5907060"/>
              <a:gd name="connsiteX3" fmla="*/ 11088599 w 11088599"/>
              <a:gd name="connsiteY3" fmla="*/ 5907060 h 590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8599" h="5907060">
                <a:moveTo>
                  <a:pt x="0" y="5907060"/>
                </a:moveTo>
                <a:lnTo>
                  <a:pt x="7505264" y="0"/>
                </a:lnTo>
                <a:lnTo>
                  <a:pt x="11088599" y="4552836"/>
                </a:lnTo>
                <a:lnTo>
                  <a:pt x="11088599" y="5907060"/>
                </a:lnTo>
                <a:close/>
              </a:path>
            </a:pathLst>
          </a:custGeom>
        </p:spPr>
      </p:pic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BF9FD308-825F-41DB-938B-802E20B056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8274" y="485775"/>
            <a:ext cx="10286999" cy="10477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B3964E3-27D4-4A50-8FA7-EE9F2BC96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8274" y="2171701"/>
            <a:ext cx="9382123" cy="72389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buNone/>
              <a:defRPr sz="200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3C432CC9-A365-4A34-87C4-95E83F8A13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38275" y="3143251"/>
            <a:ext cx="9382124" cy="322897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40000"/>
              </a:lnSpc>
              <a:buNone/>
              <a:defRPr sz="11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Slide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713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6D8F5B36-5365-48BF-A16A-C065E0DF0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091" t="27916"/>
          <a:stretch>
            <a:fillRect/>
          </a:stretch>
        </p:blipFill>
        <p:spPr>
          <a:xfrm rot="2292283">
            <a:off x="3280084" y="-1845432"/>
            <a:ext cx="11088599" cy="5907060"/>
          </a:xfrm>
          <a:custGeom>
            <a:avLst/>
            <a:gdLst>
              <a:gd name="connsiteX0" fmla="*/ 0 w 11088599"/>
              <a:gd name="connsiteY0" fmla="*/ 5907060 h 5907060"/>
              <a:gd name="connsiteX1" fmla="*/ 7505264 w 11088599"/>
              <a:gd name="connsiteY1" fmla="*/ 0 h 5907060"/>
              <a:gd name="connsiteX2" fmla="*/ 11088599 w 11088599"/>
              <a:gd name="connsiteY2" fmla="*/ 4552836 h 5907060"/>
              <a:gd name="connsiteX3" fmla="*/ 11088599 w 11088599"/>
              <a:gd name="connsiteY3" fmla="*/ 5907060 h 590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8599" h="5907060">
                <a:moveTo>
                  <a:pt x="0" y="5907060"/>
                </a:moveTo>
                <a:lnTo>
                  <a:pt x="7505264" y="0"/>
                </a:lnTo>
                <a:lnTo>
                  <a:pt x="11088599" y="4552836"/>
                </a:lnTo>
                <a:lnTo>
                  <a:pt x="11088599" y="5907060"/>
                </a:lnTo>
                <a:close/>
              </a:path>
            </a:pathLst>
          </a:cu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05AE9F7-B8D2-4ED7-8DE0-92E3735E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39254" y="228596"/>
            <a:ext cx="5852748" cy="6400798"/>
          </a:xfrm>
          <a:custGeom>
            <a:avLst/>
            <a:gdLst>
              <a:gd name="connsiteX0" fmla="*/ 5852748 w 5852748"/>
              <a:gd name="connsiteY0" fmla="*/ 0 h 6400798"/>
              <a:gd name="connsiteX1" fmla="*/ 5852748 w 5852748"/>
              <a:gd name="connsiteY1" fmla="*/ 6400798 h 6400798"/>
              <a:gd name="connsiteX2" fmla="*/ 0 w 5852748"/>
              <a:gd name="connsiteY2" fmla="*/ 5879261 h 6400798"/>
              <a:gd name="connsiteX3" fmla="*/ 0 w 5852748"/>
              <a:gd name="connsiteY3" fmla="*/ 521537 h 640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2748" h="6400798">
                <a:moveTo>
                  <a:pt x="5852748" y="0"/>
                </a:moveTo>
                <a:lnTo>
                  <a:pt x="5852748" y="6400798"/>
                </a:lnTo>
                <a:lnTo>
                  <a:pt x="0" y="5879261"/>
                </a:lnTo>
                <a:lnTo>
                  <a:pt x="0" y="52153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432000" anchor="t"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Click on the icon </a:t>
            </a:r>
            <a:br>
              <a:rPr lang="fr-FR" dirty="0"/>
            </a:br>
            <a:r>
              <a:rPr lang="fr-FR" dirty="0"/>
              <a:t>to insert an image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B507420F-FF4A-4C9C-AE96-A0C79E6B9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8275" y="1655532"/>
            <a:ext cx="3952875" cy="104775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53592179-17C3-435A-9F5C-95D0D7DE6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38275" y="2914649"/>
            <a:ext cx="3964997" cy="228781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40000"/>
              </a:lnSpc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Slide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167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A28673-F9C5-43C5-8590-FA60A32B99E9}"/>
              </a:ext>
            </a:extLst>
          </p:cNvPr>
          <p:cNvSpPr/>
          <p:nvPr userDrawn="1"/>
        </p:nvSpPr>
        <p:spPr>
          <a:xfrm>
            <a:off x="0" y="0"/>
            <a:ext cx="5810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66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2D836B28-EBC2-47BB-8666-9AFBC4117E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091" t="27916"/>
          <a:stretch>
            <a:fillRect/>
          </a:stretch>
        </p:blipFill>
        <p:spPr>
          <a:xfrm rot="2292283">
            <a:off x="3280084" y="-1845432"/>
            <a:ext cx="11088599" cy="5907060"/>
          </a:xfrm>
          <a:custGeom>
            <a:avLst/>
            <a:gdLst>
              <a:gd name="connsiteX0" fmla="*/ 0 w 11088599"/>
              <a:gd name="connsiteY0" fmla="*/ 5907060 h 5907060"/>
              <a:gd name="connsiteX1" fmla="*/ 7505264 w 11088599"/>
              <a:gd name="connsiteY1" fmla="*/ 0 h 5907060"/>
              <a:gd name="connsiteX2" fmla="*/ 11088599 w 11088599"/>
              <a:gd name="connsiteY2" fmla="*/ 4552836 h 5907060"/>
              <a:gd name="connsiteX3" fmla="*/ 11088599 w 11088599"/>
              <a:gd name="connsiteY3" fmla="*/ 5907060 h 590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8599" h="5907060">
                <a:moveTo>
                  <a:pt x="0" y="5907060"/>
                </a:moveTo>
                <a:lnTo>
                  <a:pt x="7505264" y="0"/>
                </a:lnTo>
                <a:lnTo>
                  <a:pt x="11088599" y="4552836"/>
                </a:lnTo>
                <a:lnTo>
                  <a:pt x="11088599" y="5907060"/>
                </a:lnTo>
                <a:close/>
              </a:path>
            </a:pathLst>
          </a:custGeom>
        </p:spPr>
      </p:pic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BF9FD308-825F-41DB-938B-802E20B056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8274" y="485775"/>
            <a:ext cx="10286999" cy="10477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Slide </a:t>
            </a:r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496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que 42">
            <a:extLst>
              <a:ext uri="{FF2B5EF4-FFF2-40B4-BE49-F238E27FC236}">
                <a16:creationId xmlns:a16="http://schemas.microsoft.com/office/drawing/2014/main" id="{C1B731B7-081E-40A8-915C-B87A2C83E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652" r="41973" b="52004"/>
          <a:stretch>
            <a:fillRect/>
          </a:stretch>
        </p:blipFill>
        <p:spPr>
          <a:xfrm rot="16523288">
            <a:off x="4810878" y="-443211"/>
            <a:ext cx="7563845" cy="7804894"/>
          </a:xfrm>
          <a:custGeom>
            <a:avLst/>
            <a:gdLst>
              <a:gd name="connsiteX0" fmla="*/ 6888436 w 7563845"/>
              <a:gd name="connsiteY0" fmla="*/ 1 h 7804894"/>
              <a:gd name="connsiteX1" fmla="*/ 7563845 w 7563845"/>
              <a:gd name="connsiteY1" fmla="*/ 7160914 h 7804894"/>
              <a:gd name="connsiteX2" fmla="*/ 736148 w 7563845"/>
              <a:gd name="connsiteY2" fmla="*/ 7804894 h 7804894"/>
              <a:gd name="connsiteX3" fmla="*/ 0 w 7563845"/>
              <a:gd name="connsiteY3" fmla="*/ 0 h 780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3845" h="7804894">
                <a:moveTo>
                  <a:pt x="6888436" y="1"/>
                </a:moveTo>
                <a:lnTo>
                  <a:pt x="7563845" y="7160914"/>
                </a:lnTo>
                <a:lnTo>
                  <a:pt x="736148" y="780489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A7EFBE65-612B-4F5F-A0A0-ECC9CF05AB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7737" y="472832"/>
            <a:ext cx="5388762" cy="6385168"/>
          </a:xfrm>
          <a:custGeom>
            <a:avLst/>
            <a:gdLst>
              <a:gd name="connsiteX0" fmla="*/ 5852749 w 5852749"/>
              <a:gd name="connsiteY0" fmla="*/ 0 h 6375400"/>
              <a:gd name="connsiteX1" fmla="*/ 5846831 w 5852749"/>
              <a:gd name="connsiteY1" fmla="*/ 6375400 h 6375400"/>
              <a:gd name="connsiteX2" fmla="*/ 0 w 5852749"/>
              <a:gd name="connsiteY2" fmla="*/ 6375400 h 6375400"/>
              <a:gd name="connsiteX3" fmla="*/ 0 w 5852749"/>
              <a:gd name="connsiteY3" fmla="*/ 374971 h 637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2749" h="6375400">
                <a:moveTo>
                  <a:pt x="5852749" y="0"/>
                </a:moveTo>
                <a:lnTo>
                  <a:pt x="5846831" y="6375400"/>
                </a:lnTo>
                <a:lnTo>
                  <a:pt x="0" y="6375400"/>
                </a:lnTo>
                <a:lnTo>
                  <a:pt x="0" y="37497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432000" anchor="t"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Click on the icon </a:t>
            </a:r>
            <a:br>
              <a:rPr lang="fr-FR" dirty="0"/>
            </a:br>
            <a:r>
              <a:rPr lang="fr-FR" dirty="0"/>
              <a:t>to insert an image</a:t>
            </a:r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7355C438-007D-4905-B009-B86C1A0A0DA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36510" y="472832"/>
            <a:ext cx="5388762" cy="6385168"/>
          </a:xfrm>
          <a:custGeom>
            <a:avLst/>
            <a:gdLst>
              <a:gd name="connsiteX0" fmla="*/ 5852749 w 5852749"/>
              <a:gd name="connsiteY0" fmla="*/ 0 h 6375400"/>
              <a:gd name="connsiteX1" fmla="*/ 5846831 w 5852749"/>
              <a:gd name="connsiteY1" fmla="*/ 6375400 h 6375400"/>
              <a:gd name="connsiteX2" fmla="*/ 0 w 5852749"/>
              <a:gd name="connsiteY2" fmla="*/ 6375400 h 6375400"/>
              <a:gd name="connsiteX3" fmla="*/ 0 w 5852749"/>
              <a:gd name="connsiteY3" fmla="*/ 374971 h 637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2749" h="6375400">
                <a:moveTo>
                  <a:pt x="5852749" y="0"/>
                </a:moveTo>
                <a:lnTo>
                  <a:pt x="5846831" y="6375400"/>
                </a:lnTo>
                <a:lnTo>
                  <a:pt x="0" y="6375400"/>
                </a:lnTo>
                <a:lnTo>
                  <a:pt x="0" y="37497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432000" anchor="t">
            <a:noAutofit/>
          </a:bodyPr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Click on the icon </a:t>
            </a:r>
            <a:br>
              <a:rPr lang="fr-FR" dirty="0"/>
            </a:br>
            <a:r>
              <a:rPr lang="fr-FR" dirty="0"/>
              <a:t>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33039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DAEAA-118E-4879-B91B-905573FEAEE7}"/>
              </a:ext>
            </a:extLst>
          </p:cNvPr>
          <p:cNvSpPr/>
          <p:nvPr userDrawn="1"/>
        </p:nvSpPr>
        <p:spPr>
          <a:xfrm>
            <a:off x="0" y="0"/>
            <a:ext cx="476250" cy="476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11">
            <a:extLst>
              <a:ext uri="{FF2B5EF4-FFF2-40B4-BE49-F238E27FC236}">
                <a16:creationId xmlns:a16="http://schemas.microsoft.com/office/drawing/2014/main" id="{EDDFDD07-FA34-4863-B64B-6966FDE1F1A3}"/>
              </a:ext>
            </a:extLst>
          </p:cNvPr>
          <p:cNvCxnSpPr>
            <a:cxnSpLocks/>
          </p:cNvCxnSpPr>
          <p:nvPr userDrawn="1"/>
        </p:nvCxnSpPr>
        <p:spPr>
          <a:xfrm>
            <a:off x="476250" y="0"/>
            <a:ext cx="0" cy="6858000"/>
          </a:xfrm>
          <a:prstGeom prst="line">
            <a:avLst/>
          </a:prstGeom>
          <a:ln>
            <a:solidFill>
              <a:schemeClr val="bg2">
                <a:lumMod val="90000"/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14">
            <a:extLst>
              <a:ext uri="{FF2B5EF4-FFF2-40B4-BE49-F238E27FC236}">
                <a16:creationId xmlns:a16="http://schemas.microsoft.com/office/drawing/2014/main" id="{F0FEDC77-C9DE-4FD9-9810-2494EB8F0EE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8140" y="133141"/>
            <a:ext cx="199970" cy="209969"/>
          </a:xfrm>
          <a:prstGeom prst="rect">
            <a:avLst/>
          </a:prstGeom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56F067B5-D0D4-449C-8BCA-E46D169AF574}"/>
              </a:ext>
            </a:extLst>
          </p:cNvPr>
          <p:cNvSpPr txBox="1"/>
          <p:nvPr userDrawn="1"/>
        </p:nvSpPr>
        <p:spPr>
          <a:xfrm>
            <a:off x="51253" y="6539084"/>
            <a:ext cx="37374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E2B25DE6-34AF-40C8-BD24-65FB8752C7E7}" type="slidenum">
              <a:rPr lang="fr-FR" sz="1050" smtClean="0">
                <a:solidFill>
                  <a:schemeClr val="accent1"/>
                </a:solidFill>
                <a:latin typeface="+mj-lt"/>
              </a:rPr>
              <a:t>‹N°›</a:t>
            </a:fld>
            <a:endParaRPr lang="en-US" sz="1050" dirty="0" err="1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6" name="Straight Connector 22">
            <a:extLst>
              <a:ext uri="{FF2B5EF4-FFF2-40B4-BE49-F238E27FC236}">
                <a16:creationId xmlns:a16="http://schemas.microsoft.com/office/drawing/2014/main" id="{CB544F33-A66C-4EF0-AE4B-BC04E5A9AA16}"/>
              </a:ext>
            </a:extLst>
          </p:cNvPr>
          <p:cNvCxnSpPr>
            <a:cxnSpLocks/>
          </p:cNvCxnSpPr>
          <p:nvPr userDrawn="1"/>
        </p:nvCxnSpPr>
        <p:spPr>
          <a:xfrm>
            <a:off x="0" y="6381750"/>
            <a:ext cx="476250" cy="0"/>
          </a:xfrm>
          <a:prstGeom prst="line">
            <a:avLst/>
          </a:prstGeom>
          <a:ln>
            <a:solidFill>
              <a:schemeClr val="bg2">
                <a:lumMod val="90000"/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75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89" r:id="rId3"/>
    <p:sldLayoutId id="2147483687" r:id="rId4"/>
    <p:sldLayoutId id="2147483690" r:id="rId5"/>
    <p:sldLayoutId id="214748369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jp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6CA4F6B-756D-424B-A49D-EEE2A3665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10614"/>
          <a:stretch/>
        </p:blipFill>
        <p:spPr>
          <a:xfrm>
            <a:off x="0" y="-1313162"/>
            <a:ext cx="12192000" cy="81711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BE1715-FEFC-42B8-90BC-2DAAA02B3E7A}"/>
              </a:ext>
            </a:extLst>
          </p:cNvPr>
          <p:cNvSpPr/>
          <p:nvPr/>
        </p:nvSpPr>
        <p:spPr>
          <a:xfrm>
            <a:off x="0" y="2318821"/>
            <a:ext cx="12192000" cy="4539179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43000">
                <a:schemeClr val="tx1"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3C31B13-4382-4CF3-BCFB-C2FEF01C0EAA}"/>
              </a:ext>
            </a:extLst>
          </p:cNvPr>
          <p:cNvGrpSpPr/>
          <p:nvPr/>
        </p:nvGrpSpPr>
        <p:grpSpPr>
          <a:xfrm>
            <a:off x="2831869" y="2318821"/>
            <a:ext cx="6528262" cy="1182669"/>
            <a:chOff x="338684" y="5133975"/>
            <a:chExt cx="7196631" cy="12104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B17A9D-DF43-42EB-885C-252E2328AFF1}"/>
                </a:ext>
              </a:extLst>
            </p:cNvPr>
            <p:cNvSpPr/>
            <p:nvPr/>
          </p:nvSpPr>
          <p:spPr>
            <a:xfrm>
              <a:off x="338684" y="5133975"/>
              <a:ext cx="7196631" cy="1210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81EC38D3-0BF1-46C5-A345-B84D075EA74F}"/>
                </a:ext>
              </a:extLst>
            </p:cNvPr>
            <p:cNvSpPr txBox="1"/>
            <p:nvPr/>
          </p:nvSpPr>
          <p:spPr>
            <a:xfrm>
              <a:off x="503632" y="5274745"/>
              <a:ext cx="6866735" cy="10348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fr-FR" sz="3600" b="1" dirty="0" err="1">
                  <a:solidFill>
                    <a:schemeClr val="accent1"/>
                  </a:solidFill>
                </a:rPr>
                <a:t>Empowering</a:t>
              </a:r>
              <a:r>
                <a:rPr lang="fr-FR" sz="3600" b="1" dirty="0">
                  <a:solidFill>
                    <a:schemeClr val="accent1"/>
                  </a:solidFill>
                </a:rPr>
                <a:t> </a:t>
              </a:r>
              <a:r>
                <a:rPr lang="fr-FR" sz="3600" b="1" dirty="0" err="1">
                  <a:solidFill>
                    <a:schemeClr val="accent1"/>
                  </a:solidFill>
                </a:rPr>
                <a:t>Retailers</a:t>
              </a:r>
              <a:r>
                <a:rPr lang="fr-FR" sz="3600" b="1" dirty="0">
                  <a:solidFill>
                    <a:schemeClr val="accent1"/>
                  </a:solidFill>
                </a:rPr>
                <a:t> </a:t>
              </a:r>
              <a:endParaRPr lang="en-US" dirty="0">
                <a:solidFill>
                  <a:schemeClr val="accent1"/>
                </a:solidFill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fr-FR" sz="3600" b="1" dirty="0" err="1">
                  <a:solidFill>
                    <a:schemeClr val="accent1"/>
                  </a:solidFill>
                </a:rPr>
                <a:t>Digitization</a:t>
              </a:r>
              <a:r>
                <a:rPr lang="fr-FR" sz="3600" b="1" dirty="0">
                  <a:solidFill>
                    <a:schemeClr val="accent1"/>
                  </a:solidFill>
                </a:rPr>
                <a:t>  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9" name="Graphique 8">
            <a:extLst>
              <a:ext uri="{FF2B5EF4-FFF2-40B4-BE49-F238E27FC236}">
                <a16:creationId xmlns:a16="http://schemas.microsoft.com/office/drawing/2014/main" id="{663E9463-88B3-41EF-A18F-E47D7727C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7514" y="6036157"/>
            <a:ext cx="1476973" cy="435974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CD727FF0-B33B-40D5-A073-65DF5F9B8A12}"/>
              </a:ext>
            </a:extLst>
          </p:cNvPr>
          <p:cNvSpPr txBox="1"/>
          <p:nvPr/>
        </p:nvSpPr>
        <p:spPr>
          <a:xfrm>
            <a:off x="4863452" y="4850428"/>
            <a:ext cx="2465098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R="0" lvl="0" indent="0" algn="ctr" fontAlgn="auto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sz="1600" b="1" spc="100" dirty="0">
                <a:solidFill>
                  <a:schemeClr val="bg1"/>
                </a:solidFill>
              </a:rPr>
              <a:t>FABIEN VERSAVAU</a:t>
            </a:r>
          </a:p>
          <a:p>
            <a:pPr marR="0" lvl="0" indent="0" algn="ctr" fontAlgn="auto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sz="1600" spc="100" dirty="0">
                <a:solidFill>
                  <a:schemeClr val="bg1"/>
                </a:solidFill>
              </a:rPr>
              <a:t>CEO, RAKUTEN FRANCE</a:t>
            </a:r>
          </a:p>
        </p:txBody>
      </p:sp>
    </p:spTree>
    <p:extLst>
      <p:ext uri="{BB962C8B-B14F-4D97-AF65-F5344CB8AC3E}">
        <p14:creationId xmlns:p14="http://schemas.microsoft.com/office/powerpoint/2010/main" val="115144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elefónica and Rakuten Mobile will work together to advance OpenRAN technology, 5G core networks and operations support systems.">
            <a:extLst>
              <a:ext uri="{FF2B5EF4-FFF2-40B4-BE49-F238E27FC236}">
                <a16:creationId xmlns:a16="http://schemas.microsoft.com/office/drawing/2014/main" id="{78147F18-E180-48A7-8F06-02C8B5AB4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3958" r="24530" b="-1"/>
          <a:stretch/>
        </p:blipFill>
        <p:spPr bwMode="auto">
          <a:xfrm>
            <a:off x="466748" y="0"/>
            <a:ext cx="5869669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034EA7-E5FC-4355-9792-C8D48A96BECA}"/>
              </a:ext>
            </a:extLst>
          </p:cNvPr>
          <p:cNvSpPr/>
          <p:nvPr/>
        </p:nvSpPr>
        <p:spPr>
          <a:xfrm>
            <a:off x="6331139" y="0"/>
            <a:ext cx="586086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pic>
        <p:nvPicPr>
          <p:cNvPr id="14" name="Image 13" descr="Une image contenant assis, câble, tenant, debout&#10;&#10;Description générée automatiquement">
            <a:extLst>
              <a:ext uri="{FF2B5EF4-FFF2-40B4-BE49-F238E27FC236}">
                <a16:creationId xmlns:a16="http://schemas.microsoft.com/office/drawing/2014/main" id="{8FDD972B-8023-4133-AC06-9CB93C8D7A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11" r="21517"/>
          <a:stretch/>
        </p:blipFill>
        <p:spPr>
          <a:xfrm>
            <a:off x="6327611" y="0"/>
            <a:ext cx="5869669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4754958-8E8F-4CAA-AA14-EB45D586FF9C}"/>
              </a:ext>
            </a:extLst>
          </p:cNvPr>
          <p:cNvSpPr/>
          <p:nvPr/>
        </p:nvSpPr>
        <p:spPr>
          <a:xfrm>
            <a:off x="622964" y="193902"/>
            <a:ext cx="11719967" cy="2371411"/>
          </a:xfrm>
          <a:prstGeom prst="rect">
            <a:avLst/>
          </a:prstGeom>
          <a:gradFill>
            <a:gsLst>
              <a:gs pos="0">
                <a:schemeClr val="accent2">
                  <a:alpha val="86000"/>
                </a:schemeClr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sp>
        <p:nvSpPr>
          <p:cNvPr id="48" name="Espace réservé du texte 1">
            <a:extLst>
              <a:ext uri="{FF2B5EF4-FFF2-40B4-BE49-F238E27FC236}">
                <a16:creationId xmlns:a16="http://schemas.microsoft.com/office/drawing/2014/main" id="{3491DBCD-F6E2-4BFC-98A8-FBE1DB0EB9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7737" y="485775"/>
            <a:ext cx="10875667" cy="1047750"/>
          </a:xfrm>
        </p:spPr>
        <p:txBody>
          <a:bodyPr anchor="t"/>
          <a:lstStyle/>
          <a:p>
            <a:r>
              <a:rPr lang="fr-FR" dirty="0">
                <a:solidFill>
                  <a:schemeClr val="bg1"/>
                </a:solidFill>
              </a:rPr>
              <a:t>World first end-to-end </a:t>
            </a:r>
            <a:r>
              <a:rPr lang="fr-FR" dirty="0" err="1">
                <a:solidFill>
                  <a:schemeClr val="bg1"/>
                </a:solidFill>
              </a:rPr>
              <a:t>virtualized</a:t>
            </a:r>
            <a:r>
              <a:rPr lang="fr-FR" dirty="0">
                <a:solidFill>
                  <a:schemeClr val="bg1"/>
                </a:solidFill>
              </a:rPr>
              <a:t> communication </a:t>
            </a:r>
            <a:r>
              <a:rPr lang="fr-FR" dirty="0" err="1">
                <a:solidFill>
                  <a:schemeClr val="bg1"/>
                </a:solidFill>
              </a:rPr>
              <a:t>platform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20086A-9D5A-4A04-90B3-42BF72C6E26B}"/>
              </a:ext>
            </a:extLst>
          </p:cNvPr>
          <p:cNvSpPr/>
          <p:nvPr/>
        </p:nvSpPr>
        <p:spPr>
          <a:xfrm rot="10800000">
            <a:off x="466746" y="921110"/>
            <a:ext cx="11730531" cy="5936889"/>
          </a:xfrm>
          <a:prstGeom prst="rect">
            <a:avLst/>
          </a:prstGeom>
          <a:gradFill>
            <a:gsLst>
              <a:gs pos="28000">
                <a:schemeClr val="accent2">
                  <a:alpha val="95000"/>
                </a:schemeClr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5F446E-5F7A-46C4-A9DB-F51136AD52EB}"/>
              </a:ext>
            </a:extLst>
          </p:cNvPr>
          <p:cNvSpPr/>
          <p:nvPr/>
        </p:nvSpPr>
        <p:spPr>
          <a:xfrm>
            <a:off x="9838918" y="4966491"/>
            <a:ext cx="1551337" cy="92333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800" b="1" dirty="0">
                <a:solidFill>
                  <a:schemeClr val="bg1"/>
                </a:solidFill>
                <a:latin typeface="Rakuten Sans bold"/>
              </a:rPr>
              <a:t>x10</a:t>
            </a:r>
            <a:b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kuten Sans bold"/>
              </a:rPr>
            </a:br>
            <a:r>
              <a:rPr lang="en-ZA" sz="1100" b="1" dirty="0">
                <a:solidFill>
                  <a:schemeClr val="bg1"/>
                </a:solidFill>
                <a:latin typeface="+mj-lt"/>
              </a:rPr>
              <a:t>5G VS 4G speed</a:t>
            </a:r>
            <a:endParaRPr lang="en-ZA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93444-3E40-4C10-A0C3-10CFF9D3BA0A}"/>
              </a:ext>
            </a:extLst>
          </p:cNvPr>
          <p:cNvSpPr/>
          <p:nvPr/>
        </p:nvSpPr>
        <p:spPr>
          <a:xfrm>
            <a:off x="1184513" y="4966491"/>
            <a:ext cx="1770732" cy="110799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kuten Sans bold"/>
                <a:ea typeface="+mn-ea"/>
                <a:cs typeface="+mn-cs"/>
              </a:rPr>
              <a:t>1</a:t>
            </a:r>
            <a:r>
              <a:rPr lang="en-ZA" sz="4800" b="1" baseline="30000" dirty="0" err="1">
                <a:solidFill>
                  <a:schemeClr val="bg1"/>
                </a:solidFill>
                <a:latin typeface="Rakuten Sans bold"/>
              </a:rPr>
              <a:t>st</a:t>
            </a:r>
            <a:r>
              <a:rPr kumimoji="0" lang="en-ZA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kuten Sans bold"/>
                <a:ea typeface="+mn-ea"/>
                <a:cs typeface="+mn-cs"/>
              </a:rPr>
              <a:t> </a:t>
            </a:r>
            <a:b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kuten Sans bold"/>
                <a:ea typeface="+mn-ea"/>
                <a:cs typeface="+mn-cs"/>
              </a:rPr>
            </a:br>
            <a:r>
              <a:rPr lang="en-ZA" sz="1100" b="1" dirty="0">
                <a:solidFill>
                  <a:schemeClr val="bg1"/>
                </a:solidFill>
                <a:latin typeface="+mj-lt"/>
              </a:rPr>
              <a:t>virtualized</a:t>
            </a:r>
            <a:r>
              <a:rPr kumimoji="0" lang="en-ZA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network and Open</a:t>
            </a:r>
            <a:r>
              <a:rPr kumimoji="0" lang="en-ZA" sz="11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RAN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DCCA4-3540-4267-B160-734244212E3B}"/>
              </a:ext>
            </a:extLst>
          </p:cNvPr>
          <p:cNvSpPr/>
          <p:nvPr/>
        </p:nvSpPr>
        <p:spPr>
          <a:xfrm>
            <a:off x="3876203" y="4977122"/>
            <a:ext cx="1823260" cy="129266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800" b="1" dirty="0">
                <a:solidFill>
                  <a:schemeClr val="bg1"/>
                </a:solidFill>
                <a:latin typeface="Rakuten Sans bold"/>
              </a:rPr>
              <a:t>71%</a:t>
            </a:r>
          </a:p>
          <a:p>
            <a:pPr algn="ctr">
              <a:defRPr/>
            </a:pPr>
            <a:r>
              <a:rPr lang="en-ZA" sz="1100" b="1" dirty="0">
                <a:solidFill>
                  <a:schemeClr val="bg1"/>
                </a:solidFill>
                <a:latin typeface="+mj-lt"/>
              </a:rPr>
              <a:t>cheaper than competing </a:t>
            </a:r>
          </a:p>
          <a:p>
            <a:pPr algn="ctr">
              <a:defRPr/>
            </a:pPr>
            <a:r>
              <a:rPr lang="en-ZA" sz="1100" b="1" dirty="0">
                <a:solidFill>
                  <a:schemeClr val="bg1"/>
                </a:solidFill>
                <a:latin typeface="+mj-lt"/>
              </a:rPr>
              <a:t>packages (in Japan)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r UI"/>
            </a:endParaRPr>
          </a:p>
        </p:txBody>
      </p:sp>
      <p:pic>
        <p:nvPicPr>
          <p:cNvPr id="39" name="Graphique 38">
            <a:extLst>
              <a:ext uri="{FF2B5EF4-FFF2-40B4-BE49-F238E27FC236}">
                <a16:creationId xmlns:a16="http://schemas.microsoft.com/office/drawing/2014/main" id="{6669F3FD-6EF0-40A1-A583-F478985AB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3575" y="4402515"/>
            <a:ext cx="374564" cy="374564"/>
          </a:xfrm>
          <a:prstGeom prst="rect">
            <a:avLst/>
          </a:prstGeom>
        </p:spPr>
      </p:pic>
      <p:pic>
        <p:nvPicPr>
          <p:cNvPr id="41" name="Graphique 40">
            <a:extLst>
              <a:ext uri="{FF2B5EF4-FFF2-40B4-BE49-F238E27FC236}">
                <a16:creationId xmlns:a16="http://schemas.microsoft.com/office/drawing/2014/main" id="{DD8F0435-2F82-4C4F-9A07-426FE36580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69205" y="4391973"/>
            <a:ext cx="412905" cy="412905"/>
          </a:xfrm>
          <a:prstGeom prst="rect">
            <a:avLst/>
          </a:prstGeom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5AEF9ED2-8F0E-496C-B994-99DBCE0C16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35866" y="4391973"/>
            <a:ext cx="374564" cy="374564"/>
          </a:xfrm>
          <a:prstGeom prst="rect">
            <a:avLst/>
          </a:prstGeom>
        </p:spPr>
      </p:pic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2A102132-1AB1-4435-BE72-5394EFB57807}"/>
              </a:ext>
            </a:extLst>
          </p:cNvPr>
          <p:cNvCxnSpPr>
            <a:cxnSpLocks/>
          </p:cNvCxnSpPr>
          <p:nvPr userDrawn="1"/>
        </p:nvCxnSpPr>
        <p:spPr>
          <a:xfrm>
            <a:off x="3225016" y="3983498"/>
            <a:ext cx="0" cy="2889315"/>
          </a:xfrm>
          <a:prstGeom prst="line">
            <a:avLst/>
          </a:prstGeom>
          <a:ln cap="rnd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5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FA1A5F6F-ABB4-4170-B420-AB83909A076B}"/>
              </a:ext>
            </a:extLst>
          </p:cNvPr>
          <p:cNvCxnSpPr>
            <a:cxnSpLocks/>
          </p:cNvCxnSpPr>
          <p:nvPr userDrawn="1"/>
        </p:nvCxnSpPr>
        <p:spPr>
          <a:xfrm>
            <a:off x="6269647" y="3991956"/>
            <a:ext cx="0" cy="2889315"/>
          </a:xfrm>
          <a:prstGeom prst="line">
            <a:avLst/>
          </a:prstGeom>
          <a:ln cap="rnd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5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5F5E86A-113F-4E6A-A911-C9322D7EAE65}"/>
              </a:ext>
            </a:extLst>
          </p:cNvPr>
          <p:cNvCxnSpPr>
            <a:cxnSpLocks/>
          </p:cNvCxnSpPr>
          <p:nvPr/>
        </p:nvCxnSpPr>
        <p:spPr>
          <a:xfrm>
            <a:off x="9314682" y="3991956"/>
            <a:ext cx="0" cy="2889315"/>
          </a:xfrm>
          <a:prstGeom prst="line">
            <a:avLst/>
          </a:prstGeom>
          <a:ln cap="rnd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5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0419802-828B-46C0-9D98-CE4011B4A2C4}"/>
              </a:ext>
            </a:extLst>
          </p:cNvPr>
          <p:cNvSpPr/>
          <p:nvPr/>
        </p:nvSpPr>
        <p:spPr>
          <a:xfrm>
            <a:off x="7027449" y="4957863"/>
            <a:ext cx="1691637" cy="107721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800" b="1" dirty="0">
                <a:solidFill>
                  <a:schemeClr val="bg1"/>
                </a:solidFill>
                <a:latin typeface="Rakuten Sans bold"/>
              </a:rPr>
              <a:t>96 %</a:t>
            </a:r>
            <a:b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kuten Sans bold"/>
              </a:rPr>
            </a:br>
            <a:r>
              <a:rPr kumimoji="0" lang="en-ZA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4G population coverage</a:t>
            </a:r>
            <a:r>
              <a:rPr lang="en-ZA" sz="1100" b="1" dirty="0">
                <a:solidFill>
                  <a:schemeClr val="bg1"/>
                </a:solidFill>
                <a:latin typeface="+mj-lt"/>
              </a:rPr>
              <a:t> in summer of 2021</a:t>
            </a:r>
            <a:endParaRPr lang="en-ZA" sz="12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2" name="Graphique 745">
            <a:extLst>
              <a:ext uri="{FF2B5EF4-FFF2-40B4-BE49-F238E27FC236}">
                <a16:creationId xmlns:a16="http://schemas.microsoft.com/office/drawing/2014/main" id="{EB17924F-A63E-4873-8F3F-1D3C72212AD3}"/>
              </a:ext>
            </a:extLst>
          </p:cNvPr>
          <p:cNvGrpSpPr>
            <a:grpSpLocks noChangeAspect="1"/>
          </p:cNvGrpSpPr>
          <p:nvPr/>
        </p:nvGrpSpPr>
        <p:grpSpPr>
          <a:xfrm>
            <a:off x="7671488" y="4383345"/>
            <a:ext cx="287740" cy="324000"/>
            <a:chOff x="8670333" y="5487063"/>
            <a:chExt cx="278959" cy="285750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DE811079-4EDB-4F7C-9E13-1CB3010E67A3}"/>
                </a:ext>
              </a:extLst>
            </p:cNvPr>
            <p:cNvSpPr/>
            <p:nvPr/>
          </p:nvSpPr>
          <p:spPr>
            <a:xfrm>
              <a:off x="8670333" y="5591838"/>
              <a:ext cx="85725" cy="142875"/>
            </a:xfrm>
            <a:custGeom>
              <a:avLst/>
              <a:gdLst>
                <a:gd name="connsiteX0" fmla="*/ 92516 w 85725"/>
                <a:gd name="connsiteY0" fmla="*/ 16373 h 142875"/>
                <a:gd name="connsiteX1" fmla="*/ 66675 w 85725"/>
                <a:gd name="connsiteY1" fmla="*/ 0 h 142875"/>
                <a:gd name="connsiteX2" fmla="*/ 28575 w 85725"/>
                <a:gd name="connsiteY2" fmla="*/ 0 h 142875"/>
                <a:gd name="connsiteX3" fmla="*/ 0 w 85725"/>
                <a:gd name="connsiteY3" fmla="*/ 28575 h 142875"/>
                <a:gd name="connsiteX4" fmla="*/ 0 w 85725"/>
                <a:gd name="connsiteY4" fmla="*/ 76200 h 142875"/>
                <a:gd name="connsiteX5" fmla="*/ 19050 w 85725"/>
                <a:gd name="connsiteY5" fmla="*/ 76200 h 142875"/>
                <a:gd name="connsiteX6" fmla="*/ 19050 w 85725"/>
                <a:gd name="connsiteY6" fmla="*/ 142875 h 142875"/>
                <a:gd name="connsiteX7" fmla="*/ 76200 w 85725"/>
                <a:gd name="connsiteY7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5" h="142875">
                  <a:moveTo>
                    <a:pt x="92516" y="16373"/>
                  </a:moveTo>
                  <a:cubicBezTo>
                    <a:pt x="87935" y="6715"/>
                    <a:pt x="78076" y="0"/>
                    <a:pt x="66675" y="0"/>
                  </a:cubicBezTo>
                  <a:lnTo>
                    <a:pt x="28575" y="0"/>
                  </a:lnTo>
                  <a:cubicBezTo>
                    <a:pt x="12792" y="0"/>
                    <a:pt x="0" y="12792"/>
                    <a:pt x="0" y="28575"/>
                  </a:cubicBezTo>
                  <a:lnTo>
                    <a:pt x="0" y="76200"/>
                  </a:lnTo>
                  <a:lnTo>
                    <a:pt x="19050" y="76200"/>
                  </a:lnTo>
                  <a:lnTo>
                    <a:pt x="19050" y="142875"/>
                  </a:lnTo>
                  <a:lnTo>
                    <a:pt x="76200" y="142875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804EF59A-F416-4FF7-B50B-453C439F1DE6}"/>
                </a:ext>
              </a:extLst>
            </p:cNvPr>
            <p:cNvSpPr/>
            <p:nvPr/>
          </p:nvSpPr>
          <p:spPr>
            <a:xfrm>
              <a:off x="8689383" y="5506113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BC98626B-2440-4C32-A774-AB9ED4C9E8DF}"/>
                </a:ext>
              </a:extLst>
            </p:cNvPr>
            <p:cNvSpPr/>
            <p:nvPr/>
          </p:nvSpPr>
          <p:spPr>
            <a:xfrm>
              <a:off x="8863567" y="5591838"/>
              <a:ext cx="85725" cy="142875"/>
            </a:xfrm>
            <a:custGeom>
              <a:avLst/>
              <a:gdLst>
                <a:gd name="connsiteX0" fmla="*/ 0 w 85725"/>
                <a:gd name="connsiteY0" fmla="*/ 16373 h 142875"/>
                <a:gd name="connsiteX1" fmla="*/ 25841 w 85725"/>
                <a:gd name="connsiteY1" fmla="*/ 0 h 142875"/>
                <a:gd name="connsiteX2" fmla="*/ 63941 w 85725"/>
                <a:gd name="connsiteY2" fmla="*/ 0 h 142875"/>
                <a:gd name="connsiteX3" fmla="*/ 92516 w 85725"/>
                <a:gd name="connsiteY3" fmla="*/ 28575 h 142875"/>
                <a:gd name="connsiteX4" fmla="*/ 92516 w 85725"/>
                <a:gd name="connsiteY4" fmla="*/ 76200 h 142875"/>
                <a:gd name="connsiteX5" fmla="*/ 73466 w 85725"/>
                <a:gd name="connsiteY5" fmla="*/ 76200 h 142875"/>
                <a:gd name="connsiteX6" fmla="*/ 73466 w 85725"/>
                <a:gd name="connsiteY6" fmla="*/ 142875 h 142875"/>
                <a:gd name="connsiteX7" fmla="*/ 16316 w 85725"/>
                <a:gd name="connsiteY7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5" h="142875">
                  <a:moveTo>
                    <a:pt x="0" y="16373"/>
                  </a:moveTo>
                  <a:cubicBezTo>
                    <a:pt x="4582" y="6715"/>
                    <a:pt x="14440" y="0"/>
                    <a:pt x="25841" y="0"/>
                  </a:cubicBezTo>
                  <a:lnTo>
                    <a:pt x="63941" y="0"/>
                  </a:lnTo>
                  <a:cubicBezTo>
                    <a:pt x="79724" y="0"/>
                    <a:pt x="92516" y="12792"/>
                    <a:pt x="92516" y="28575"/>
                  </a:cubicBezTo>
                  <a:lnTo>
                    <a:pt x="92516" y="76200"/>
                  </a:lnTo>
                  <a:lnTo>
                    <a:pt x="73466" y="76200"/>
                  </a:lnTo>
                  <a:lnTo>
                    <a:pt x="73466" y="142875"/>
                  </a:lnTo>
                  <a:lnTo>
                    <a:pt x="16316" y="142875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FD768AE0-5703-4991-8FB4-749043968C4D}"/>
                </a:ext>
              </a:extLst>
            </p:cNvPr>
            <p:cNvSpPr/>
            <p:nvPr/>
          </p:nvSpPr>
          <p:spPr>
            <a:xfrm>
              <a:off x="8879883" y="5506113"/>
              <a:ext cx="57150" cy="57150"/>
            </a:xfrm>
            <a:custGeom>
              <a:avLst/>
              <a:gdLst>
                <a:gd name="connsiteX0" fmla="*/ 57150 w 57150"/>
                <a:gd name="connsiteY0" fmla="*/ 28575 h 57150"/>
                <a:gd name="connsiteX1" fmla="*/ 28575 w 57150"/>
                <a:gd name="connsiteY1" fmla="*/ 57150 h 57150"/>
                <a:gd name="connsiteX2" fmla="*/ 0 w 57150"/>
                <a:gd name="connsiteY2" fmla="*/ 28575 h 57150"/>
                <a:gd name="connsiteX3" fmla="*/ 28575 w 57150"/>
                <a:gd name="connsiteY3" fmla="*/ 0 h 57150"/>
                <a:gd name="connsiteX4" fmla="*/ 57150 w 57150"/>
                <a:gd name="connsiteY4" fmla="*/ 2857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7150" y="28575"/>
                  </a:moveTo>
                  <a:cubicBezTo>
                    <a:pt x="57150" y="44357"/>
                    <a:pt x="44357" y="57150"/>
                    <a:pt x="28575" y="57150"/>
                  </a:cubicBezTo>
                  <a:cubicBezTo>
                    <a:pt x="12793" y="57150"/>
                    <a:pt x="0" y="44357"/>
                    <a:pt x="0" y="28575"/>
                  </a:cubicBezTo>
                  <a:cubicBezTo>
                    <a:pt x="0" y="12793"/>
                    <a:pt x="12793" y="0"/>
                    <a:pt x="28575" y="0"/>
                  </a:cubicBezTo>
                  <a:cubicBezTo>
                    <a:pt x="44357" y="0"/>
                    <a:pt x="57150" y="12793"/>
                    <a:pt x="57150" y="28575"/>
                  </a:cubicBezTo>
                  <a:close/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1943B522-650F-4645-9391-E1966D610E75}"/>
                </a:ext>
              </a:extLst>
            </p:cNvPr>
            <p:cNvSpPr/>
            <p:nvPr/>
          </p:nvSpPr>
          <p:spPr>
            <a:xfrm>
              <a:off x="8756058" y="5591838"/>
              <a:ext cx="114300" cy="180975"/>
            </a:xfrm>
            <a:custGeom>
              <a:avLst/>
              <a:gdLst>
                <a:gd name="connsiteX0" fmla="*/ 85725 w 114300"/>
                <a:gd name="connsiteY0" fmla="*/ 180975 h 180975"/>
                <a:gd name="connsiteX1" fmla="*/ 28575 w 114300"/>
                <a:gd name="connsiteY1" fmla="*/ 180975 h 180975"/>
                <a:gd name="connsiteX2" fmla="*/ 28575 w 114300"/>
                <a:gd name="connsiteY2" fmla="*/ 104775 h 180975"/>
                <a:gd name="connsiteX3" fmla="*/ 0 w 114300"/>
                <a:gd name="connsiteY3" fmla="*/ 104775 h 180975"/>
                <a:gd name="connsiteX4" fmla="*/ 0 w 114300"/>
                <a:gd name="connsiteY4" fmla="*/ 38100 h 180975"/>
                <a:gd name="connsiteX5" fmla="*/ 38100 w 114300"/>
                <a:gd name="connsiteY5" fmla="*/ 0 h 180975"/>
                <a:gd name="connsiteX6" fmla="*/ 76200 w 114300"/>
                <a:gd name="connsiteY6" fmla="*/ 0 h 180975"/>
                <a:gd name="connsiteX7" fmla="*/ 114300 w 114300"/>
                <a:gd name="connsiteY7" fmla="*/ 38100 h 180975"/>
                <a:gd name="connsiteX8" fmla="*/ 114300 w 114300"/>
                <a:gd name="connsiteY8" fmla="*/ 104775 h 180975"/>
                <a:gd name="connsiteX9" fmla="*/ 85725 w 114300"/>
                <a:gd name="connsiteY9" fmla="*/ 104775 h 180975"/>
                <a:gd name="connsiteX10" fmla="*/ 85725 w 114300"/>
                <a:gd name="connsiteY10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85725" y="180975"/>
                  </a:moveTo>
                  <a:lnTo>
                    <a:pt x="28575" y="180975"/>
                  </a:lnTo>
                  <a:lnTo>
                    <a:pt x="28575" y="104775"/>
                  </a:lnTo>
                  <a:lnTo>
                    <a:pt x="0" y="104775"/>
                  </a:lnTo>
                  <a:lnTo>
                    <a:pt x="0" y="38100"/>
                  </a:lnTo>
                  <a:cubicBezTo>
                    <a:pt x="0" y="17059"/>
                    <a:pt x="17059" y="0"/>
                    <a:pt x="38100" y="0"/>
                  </a:cubicBezTo>
                  <a:lnTo>
                    <a:pt x="76200" y="0"/>
                  </a:lnTo>
                  <a:cubicBezTo>
                    <a:pt x="97241" y="0"/>
                    <a:pt x="114300" y="17059"/>
                    <a:pt x="114300" y="38100"/>
                  </a:cubicBezTo>
                  <a:lnTo>
                    <a:pt x="114300" y="104775"/>
                  </a:lnTo>
                  <a:lnTo>
                    <a:pt x="85725" y="104775"/>
                  </a:lnTo>
                  <a:lnTo>
                    <a:pt x="85725" y="180975"/>
                  </a:lnTo>
                  <a:close/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521A6595-1E11-4CFD-AC76-C5250400FA4E}"/>
                </a:ext>
              </a:extLst>
            </p:cNvPr>
            <p:cNvSpPr/>
            <p:nvPr/>
          </p:nvSpPr>
          <p:spPr>
            <a:xfrm>
              <a:off x="8775108" y="5487063"/>
              <a:ext cx="76200" cy="76200"/>
            </a:xfrm>
            <a:custGeom>
              <a:avLst/>
              <a:gdLst>
                <a:gd name="connsiteX0" fmla="*/ 76200 w 76200"/>
                <a:gd name="connsiteY0" fmla="*/ 38100 h 76200"/>
                <a:gd name="connsiteX1" fmla="*/ 38100 w 76200"/>
                <a:gd name="connsiteY1" fmla="*/ 76200 h 76200"/>
                <a:gd name="connsiteX2" fmla="*/ 0 w 76200"/>
                <a:gd name="connsiteY2" fmla="*/ 38100 h 76200"/>
                <a:gd name="connsiteX3" fmla="*/ 38100 w 76200"/>
                <a:gd name="connsiteY3" fmla="*/ 0 h 76200"/>
                <a:gd name="connsiteX4" fmla="*/ 76200 w 76200"/>
                <a:gd name="connsiteY4" fmla="*/ 381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7620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noFill/>
            <a:ln w="12700" cap="sq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85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rouble, signe&#10;&#10;Description générée automatiquement">
            <a:extLst>
              <a:ext uri="{FF2B5EF4-FFF2-40B4-BE49-F238E27FC236}">
                <a16:creationId xmlns:a16="http://schemas.microsoft.com/office/drawing/2014/main" id="{AC207285-6315-4830-AC6D-87C6566AA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C232B5-9F5A-49A8-BB3A-54450662AB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60000"/>
          </a:blip>
          <a:srcRect t="14507" r="145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BDC9F8-6605-49D1-8763-73631D5F1B0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1642" y="3418774"/>
            <a:ext cx="2971800" cy="16930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0AABC6-F835-40B4-9DD7-2200B7A50900}"/>
              </a:ext>
            </a:extLst>
          </p:cNvPr>
          <p:cNvSpPr/>
          <p:nvPr/>
        </p:nvSpPr>
        <p:spPr>
          <a:xfrm>
            <a:off x="4326073" y="2092238"/>
            <a:ext cx="3539854" cy="1088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0697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49A63AFF-40B4-47FD-BE60-8DA5791A4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43A8C8-70C0-4E32-B8D4-AAE1E1165514}"/>
              </a:ext>
            </a:extLst>
          </p:cNvPr>
          <p:cNvSpPr/>
          <p:nvPr/>
        </p:nvSpPr>
        <p:spPr>
          <a:xfrm rot="16200000">
            <a:off x="2667000" y="-2667002"/>
            <a:ext cx="6857999" cy="12192000"/>
          </a:xfrm>
          <a:prstGeom prst="rect">
            <a:avLst/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2"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BF0C501-7F35-460B-948E-57BE599BB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5388" y="2370466"/>
            <a:ext cx="3947886" cy="1870848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EF4DEB3C-9FD1-45B3-BE6E-41EEF2E34528}"/>
              </a:ext>
            </a:extLst>
          </p:cNvPr>
          <p:cNvSpPr txBox="1"/>
          <p:nvPr/>
        </p:nvSpPr>
        <p:spPr>
          <a:xfrm>
            <a:off x="7443027" y="4512981"/>
            <a:ext cx="394788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kuten Sans"/>
              </a:rPr>
              <a:t>Rakuten </a:t>
            </a:r>
            <a:r>
              <a:rPr lang="en-ZA" sz="1600" dirty="0">
                <a:solidFill>
                  <a:prstClr val="white"/>
                </a:solidFill>
                <a:latin typeface="Rakuten Sans"/>
              </a:rPr>
              <a:t>means</a:t>
            </a: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kuten Sans bold"/>
              </a:rPr>
              <a:t> «Optimism» </a:t>
            </a:r>
            <a:r>
              <a:rPr lang="en-ZA" sz="1600" dirty="0" err="1">
                <a:solidFill>
                  <a:prstClr val="white"/>
                </a:solidFill>
                <a:latin typeface="Rakuten Sans"/>
              </a:rPr>
              <a:t>i</a:t>
            </a:r>
            <a:r>
              <a:rPr kumimoji="0" lang="en-ZA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kuten Sans"/>
              </a:rPr>
              <a:t>n Japanese.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CD05605-2DF9-428F-9BEB-472007B67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5" y="2072075"/>
            <a:ext cx="1727195" cy="515372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989F9B05-6A01-41A1-82EF-988D0099963F}"/>
              </a:ext>
            </a:extLst>
          </p:cNvPr>
          <p:cNvSpPr txBox="1"/>
          <p:nvPr/>
        </p:nvSpPr>
        <p:spPr>
          <a:xfrm>
            <a:off x="609614" y="2872479"/>
            <a:ext cx="4169420" cy="460232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08000" rIns="180000" bIns="72000" rtlCol="0" anchor="ctr">
            <a:sp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2CD19E45-BEE1-428D-AEE4-C79686F4E745}"/>
              </a:ext>
            </a:extLst>
          </p:cNvPr>
          <p:cNvSpPr txBox="1"/>
          <p:nvPr/>
        </p:nvSpPr>
        <p:spPr>
          <a:xfrm>
            <a:off x="609613" y="3332711"/>
            <a:ext cx="4449777" cy="460232"/>
          </a:xfrm>
          <a:prstGeom prst="rect">
            <a:avLst/>
          </a:prstGeom>
          <a:solidFill>
            <a:schemeClr val="accent1"/>
          </a:solidFill>
        </p:spPr>
        <p:txBody>
          <a:bodyPr wrap="square" lIns="180000" tIns="108000" rIns="180000" bIns="72000" rtlCol="0" anchor="ctr">
            <a:sp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E7EF1A8B-4C27-497B-BE2B-FCF84C75F2FB}"/>
              </a:ext>
            </a:extLst>
          </p:cNvPr>
          <p:cNvSpPr txBox="1"/>
          <p:nvPr/>
        </p:nvSpPr>
        <p:spPr>
          <a:xfrm>
            <a:off x="691563" y="2845134"/>
            <a:ext cx="4367827" cy="2062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ZA" sz="3200" b="1" dirty="0">
                <a:solidFill>
                  <a:schemeClr val="bg1"/>
                </a:solidFill>
                <a:latin typeface="Rakuten Sans" panose="020B0503020203020204" pitchFamily="34" charset="0"/>
                <a:ea typeface="MS PGothic" panose="020B0600070205080204" pitchFamily="34" charset="-128"/>
                <a:cs typeface="Rakuten Sans" panose="020B0503020203020204" pitchFamily="34" charset="0"/>
              </a:rPr>
              <a:t>Building a better and</a:t>
            </a:r>
            <a:br>
              <a:rPr lang="en-ZA" sz="3200" b="1" dirty="0">
                <a:solidFill>
                  <a:schemeClr val="bg1"/>
                </a:solidFill>
                <a:latin typeface="Rakuten Sans" panose="020B0503020203020204" pitchFamily="34" charset="0"/>
                <a:ea typeface="MS PGothic" panose="020B0600070205080204" pitchFamily="34" charset="-128"/>
                <a:cs typeface="Rakuten Sans" panose="020B0503020203020204" pitchFamily="34" charset="0"/>
              </a:rPr>
            </a:br>
            <a:r>
              <a:rPr lang="en-ZA" sz="3200" b="1" dirty="0">
                <a:solidFill>
                  <a:schemeClr val="bg1"/>
                </a:solidFill>
                <a:latin typeface="Rakuten Sans" panose="020B0503020203020204" pitchFamily="34" charset="0"/>
                <a:ea typeface="MS PGothic" panose="020B0600070205080204" pitchFamily="34" charset="-128"/>
                <a:cs typeface="Rakuten Sans" panose="020B0503020203020204" pitchFamily="34" charset="0"/>
              </a:rPr>
              <a:t>more optimistic future</a:t>
            </a:r>
          </a:p>
          <a:p>
            <a:pPr>
              <a:defRPr/>
            </a:pPr>
            <a:r>
              <a:rPr lang="en-ZA" sz="2000" dirty="0">
                <a:solidFill>
                  <a:srgbClr val="FFFFFF"/>
                </a:solidFill>
                <a:latin typeface="Rakuten Sans" panose="020B0503020203020204" pitchFamily="34" charset="0"/>
                <a:ea typeface="MS PGothic" panose="020B0600070205080204" pitchFamily="34" charset="-128"/>
                <a:cs typeface="Rakuten Sans" panose="020B0503020203020204" pitchFamily="34" charset="0"/>
              </a:rPr>
              <a:t>by empowering individuals and businesses with technology to </a:t>
            </a:r>
          </a:p>
          <a:p>
            <a:pPr>
              <a:defRPr/>
            </a:pPr>
            <a:r>
              <a:rPr lang="en-ZA" sz="2000" dirty="0">
                <a:solidFill>
                  <a:srgbClr val="FFFFFF"/>
                </a:solidFill>
                <a:latin typeface="Rakuten Sans" panose="020B0503020203020204" pitchFamily="34" charset="0"/>
                <a:ea typeface="MS PGothic" panose="020B0600070205080204" pitchFamily="34" charset="-128"/>
                <a:cs typeface="Rakuten Sans" panose="020B0503020203020204" pitchFamily="34" charset="0"/>
              </a:rPr>
              <a:t>realize their dreams.</a:t>
            </a:r>
          </a:p>
        </p:txBody>
      </p:sp>
    </p:spTree>
    <p:extLst>
      <p:ext uri="{BB962C8B-B14F-4D97-AF65-F5344CB8AC3E}">
        <p14:creationId xmlns:p14="http://schemas.microsoft.com/office/powerpoint/2010/main" val="9729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BB91A47-2549-4BCF-8757-0F72241A09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Global</a:t>
            </a:r>
            <a:br>
              <a:rPr lang="fr-FR" dirty="0"/>
            </a:br>
            <a:r>
              <a:rPr lang="fr-FR" dirty="0"/>
              <a:t>Innovation Company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01D2BB7E-C7E8-4071-994F-21BAFC35CEB4}"/>
              </a:ext>
            </a:extLst>
          </p:cNvPr>
          <p:cNvSpPr/>
          <p:nvPr/>
        </p:nvSpPr>
        <p:spPr>
          <a:xfrm>
            <a:off x="1001985" y="1846053"/>
            <a:ext cx="4717328" cy="5011947"/>
          </a:xfrm>
          <a:custGeom>
            <a:avLst/>
            <a:gdLst>
              <a:gd name="connsiteX0" fmla="*/ 2255778 w 2255777"/>
              <a:gd name="connsiteY0" fmla="*/ 696372 h 696372"/>
              <a:gd name="connsiteX1" fmla="*/ 2255778 w 2255777"/>
              <a:gd name="connsiteY1" fmla="*/ 0 h 696372"/>
              <a:gd name="connsiteX2" fmla="*/ 0 w 2255777"/>
              <a:gd name="connsiteY2" fmla="*/ 99894 h 696372"/>
              <a:gd name="connsiteX3" fmla="*/ 0 w 2255777"/>
              <a:gd name="connsiteY3" fmla="*/ 696372 h 696372"/>
              <a:gd name="connsiteX0" fmla="*/ 2255778 w 2255778"/>
              <a:gd name="connsiteY0" fmla="*/ 696372 h 696372"/>
              <a:gd name="connsiteX1" fmla="*/ 2255778 w 2255778"/>
              <a:gd name="connsiteY1" fmla="*/ 0 h 696372"/>
              <a:gd name="connsiteX2" fmla="*/ 0 w 2255778"/>
              <a:gd name="connsiteY2" fmla="*/ 67820 h 696372"/>
              <a:gd name="connsiteX3" fmla="*/ 0 w 2255778"/>
              <a:gd name="connsiteY3" fmla="*/ 696372 h 696372"/>
              <a:gd name="connsiteX0" fmla="*/ 2255778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  <a:gd name="connsiteX0" fmla="*/ 2257739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025" h="667820">
                <a:moveTo>
                  <a:pt x="2257739" y="667820"/>
                </a:moveTo>
                <a:cubicBezTo>
                  <a:pt x="2259155" y="445213"/>
                  <a:pt x="2258609" y="222607"/>
                  <a:pt x="2260025" y="0"/>
                </a:cubicBezTo>
                <a:lnTo>
                  <a:pt x="0" y="39268"/>
                </a:lnTo>
                <a:lnTo>
                  <a:pt x="0" y="667820"/>
                </a:lnTo>
              </a:path>
            </a:pathLst>
          </a:cu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A7D1FCC-0A18-4F62-BD11-42E5DDB2F578}"/>
              </a:ext>
            </a:extLst>
          </p:cNvPr>
          <p:cNvSpPr txBox="1"/>
          <p:nvPr/>
        </p:nvSpPr>
        <p:spPr>
          <a:xfrm>
            <a:off x="1625312" y="2536257"/>
            <a:ext cx="24510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chemeClr val="accent1"/>
                </a:solidFill>
              </a:rPr>
              <a:t>Profile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E88CAE72-4BCD-48DA-B9A2-7C2D2E10806D}"/>
              </a:ext>
            </a:extLst>
          </p:cNvPr>
          <p:cNvSpPr txBox="1"/>
          <p:nvPr/>
        </p:nvSpPr>
        <p:spPr>
          <a:xfrm>
            <a:off x="1625312" y="3276159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fr-FR" sz="1600" b="1">
                <a:solidFill>
                  <a:schemeClr val="accent1"/>
                </a:solidFill>
              </a:rPr>
              <a:t>+ 170 </a:t>
            </a:r>
            <a:r>
              <a:rPr lang="fr-FR" sz="1600" b="1" dirty="0">
                <a:solidFill>
                  <a:schemeClr val="accent1"/>
                </a:solidFill>
              </a:rPr>
              <a:t>Bn €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D95F2D5D-4656-4F2C-BFA6-D3FB47F71EC8}"/>
              </a:ext>
            </a:extLst>
          </p:cNvPr>
          <p:cNvSpPr txBox="1"/>
          <p:nvPr/>
        </p:nvSpPr>
        <p:spPr>
          <a:xfrm>
            <a:off x="1625313" y="3581841"/>
            <a:ext cx="1891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accent2"/>
                </a:solidFill>
              </a:rPr>
              <a:t>global </a:t>
            </a:r>
            <a:r>
              <a:rPr lang="fr-FR" sz="1200" dirty="0" err="1">
                <a:solidFill>
                  <a:schemeClr val="accent2"/>
                </a:solidFill>
              </a:rPr>
              <a:t>annual</a:t>
            </a:r>
            <a:r>
              <a:rPr lang="fr-FR" sz="1200" dirty="0">
                <a:solidFill>
                  <a:schemeClr val="accent2"/>
                </a:solidFill>
              </a:rPr>
              <a:t> GTV*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B23EAA4F-6891-482D-8EEE-24FCAEC133AE}"/>
              </a:ext>
            </a:extLst>
          </p:cNvPr>
          <p:cNvSpPr txBox="1"/>
          <p:nvPr/>
        </p:nvSpPr>
        <p:spPr>
          <a:xfrm>
            <a:off x="1625311" y="4074968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chemeClr val="accent1"/>
                </a:solidFill>
              </a:rPr>
              <a:t>Top 100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9C05471F-3CDD-43F2-B664-0163048B4D4F}"/>
              </a:ext>
            </a:extLst>
          </p:cNvPr>
          <p:cNvSpPr txBox="1"/>
          <p:nvPr/>
        </p:nvSpPr>
        <p:spPr>
          <a:xfrm>
            <a:off x="1625312" y="4380650"/>
            <a:ext cx="18915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2"/>
                </a:solidFill>
              </a:rPr>
              <a:t>most influent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2"/>
                </a:solidFill>
              </a:rPr>
              <a:t>company in the world**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6855AB86-7AC8-4D69-97DA-F41419DC7707}"/>
              </a:ext>
            </a:extLst>
          </p:cNvPr>
          <p:cNvSpPr txBox="1"/>
          <p:nvPr/>
        </p:nvSpPr>
        <p:spPr>
          <a:xfrm>
            <a:off x="1625311" y="5109175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chemeClr val="accent1"/>
                </a:solidFill>
              </a:rPr>
              <a:t>+ 30</a:t>
            </a: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65F8AD23-F09F-45F2-B041-8FFBA3E9BB62}"/>
              </a:ext>
            </a:extLst>
          </p:cNvPr>
          <p:cNvSpPr txBox="1"/>
          <p:nvPr/>
        </p:nvSpPr>
        <p:spPr>
          <a:xfrm>
            <a:off x="1625312" y="5414857"/>
            <a:ext cx="1891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accent2"/>
                </a:solidFill>
              </a:rPr>
              <a:t>countries in the world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1F9DBDC5-F2C8-4CD0-92FB-7E849B293AC1}"/>
              </a:ext>
            </a:extLst>
          </p:cNvPr>
          <p:cNvSpPr txBox="1"/>
          <p:nvPr/>
        </p:nvSpPr>
        <p:spPr>
          <a:xfrm>
            <a:off x="1625310" y="6053740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chemeClr val="accent1"/>
                </a:solidFill>
              </a:rPr>
              <a:t>+ 70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579B734F-176D-415B-B3A7-BD78E19499E2}"/>
              </a:ext>
            </a:extLst>
          </p:cNvPr>
          <p:cNvSpPr txBox="1"/>
          <p:nvPr/>
        </p:nvSpPr>
        <p:spPr>
          <a:xfrm>
            <a:off x="1625311" y="6359422"/>
            <a:ext cx="1891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>
                <a:solidFill>
                  <a:schemeClr val="accent2"/>
                </a:solidFill>
              </a:rPr>
              <a:t>nationalities</a:t>
            </a: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83F73A24-C096-4CA3-A662-ACAD7FA0A1A5}"/>
              </a:ext>
            </a:extLst>
          </p:cNvPr>
          <p:cNvSpPr txBox="1"/>
          <p:nvPr/>
        </p:nvSpPr>
        <p:spPr>
          <a:xfrm>
            <a:off x="3953118" y="3270996"/>
            <a:ext cx="1891522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fr-FR" sz="1600" b="1">
                <a:solidFill>
                  <a:schemeClr val="accent1"/>
                </a:solidFill>
              </a:rPr>
              <a:t>+ 11 </a:t>
            </a:r>
            <a:r>
              <a:rPr lang="fr-FR" sz="1600" b="1" err="1">
                <a:solidFill>
                  <a:schemeClr val="accent1"/>
                </a:solidFill>
              </a:rPr>
              <a:t>Bn</a:t>
            </a:r>
            <a:r>
              <a:rPr lang="fr-FR" sz="1600" b="1" dirty="0">
                <a:solidFill>
                  <a:schemeClr val="accent1"/>
                </a:solidFill>
              </a:rPr>
              <a:t> €</a:t>
            </a:r>
            <a:br>
              <a:rPr lang="fr-FR" sz="1600" b="1" dirty="0">
                <a:solidFill>
                  <a:schemeClr val="accent1"/>
                </a:solidFill>
              </a:rPr>
            </a:b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3081C8B2-69C4-428D-BB19-CCB16045ED20}"/>
              </a:ext>
            </a:extLst>
          </p:cNvPr>
          <p:cNvSpPr txBox="1"/>
          <p:nvPr/>
        </p:nvSpPr>
        <p:spPr>
          <a:xfrm>
            <a:off x="3953119" y="3576678"/>
            <a:ext cx="1891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accent2"/>
                </a:solidFill>
              </a:rPr>
              <a:t>revenue*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ECDC272A-16DE-4FBE-B8A6-AEFBD7184FD0}"/>
              </a:ext>
            </a:extLst>
          </p:cNvPr>
          <p:cNvSpPr txBox="1"/>
          <p:nvPr/>
        </p:nvSpPr>
        <p:spPr>
          <a:xfrm>
            <a:off x="3953117" y="4226901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chemeClr val="accent1"/>
                </a:solidFill>
              </a:rPr>
              <a:t>+ 1,5 </a:t>
            </a:r>
            <a:r>
              <a:rPr lang="fr-FR" sz="1600" b="1" dirty="0" err="1">
                <a:solidFill>
                  <a:schemeClr val="accent1"/>
                </a:solidFill>
              </a:rPr>
              <a:t>Bn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0F63E471-982C-4756-9189-9210377D254C}"/>
              </a:ext>
            </a:extLst>
          </p:cNvPr>
          <p:cNvSpPr txBox="1"/>
          <p:nvPr/>
        </p:nvSpPr>
        <p:spPr>
          <a:xfrm>
            <a:off x="3953118" y="4532583"/>
            <a:ext cx="1891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>
                <a:solidFill>
                  <a:schemeClr val="accent2"/>
                </a:solidFill>
              </a:rPr>
              <a:t>members</a:t>
            </a:r>
            <a:endParaRPr lang="fr-FR" sz="1200" dirty="0">
              <a:solidFill>
                <a:schemeClr val="accent2"/>
              </a:solidFill>
            </a:endParaRPr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939F41AE-EA84-4A01-8936-BB8C240EA092}"/>
              </a:ext>
            </a:extLst>
          </p:cNvPr>
          <p:cNvSpPr txBox="1"/>
          <p:nvPr/>
        </p:nvSpPr>
        <p:spPr>
          <a:xfrm>
            <a:off x="3953117" y="5104012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chemeClr val="accent1"/>
                </a:solidFill>
              </a:rPr>
              <a:t>+ 25,000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21329060-CBB6-4F6E-AEBE-CD9F4433821C}"/>
              </a:ext>
            </a:extLst>
          </p:cNvPr>
          <p:cNvSpPr txBox="1"/>
          <p:nvPr/>
        </p:nvSpPr>
        <p:spPr>
          <a:xfrm>
            <a:off x="3953118" y="5409694"/>
            <a:ext cx="1891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accent2"/>
                </a:solidFill>
              </a:rPr>
              <a:t>employees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F9D3D351-9F07-45E1-99E1-B7F0684B3957}"/>
              </a:ext>
            </a:extLst>
          </p:cNvPr>
          <p:cNvSpPr txBox="1"/>
          <p:nvPr/>
        </p:nvSpPr>
        <p:spPr>
          <a:xfrm>
            <a:off x="3953116" y="6048577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chemeClr val="accent1"/>
                </a:solidFill>
              </a:rPr>
              <a:t>+ 80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A223FAE0-A667-4A0D-B742-5812A18A3867}"/>
              </a:ext>
            </a:extLst>
          </p:cNvPr>
          <p:cNvSpPr txBox="1"/>
          <p:nvPr/>
        </p:nvSpPr>
        <p:spPr>
          <a:xfrm>
            <a:off x="3953117" y="6354259"/>
            <a:ext cx="1891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accent2"/>
                </a:solidFill>
              </a:rPr>
              <a:t>services</a:t>
            </a:r>
          </a:p>
        </p:txBody>
      </p:sp>
      <p:cxnSp>
        <p:nvCxnSpPr>
          <p:cNvPr id="33" name="Straight Connector 56">
            <a:extLst>
              <a:ext uri="{FF2B5EF4-FFF2-40B4-BE49-F238E27FC236}">
                <a16:creationId xmlns:a16="http://schemas.microsoft.com/office/drawing/2014/main" id="{2B9D5840-01C1-497A-9347-5BF67CB73DF2}"/>
              </a:ext>
            </a:extLst>
          </p:cNvPr>
          <p:cNvCxnSpPr>
            <a:cxnSpLocks/>
          </p:cNvCxnSpPr>
          <p:nvPr/>
        </p:nvCxnSpPr>
        <p:spPr>
          <a:xfrm>
            <a:off x="3516832" y="2773126"/>
            <a:ext cx="0" cy="4084874"/>
          </a:xfrm>
          <a:prstGeom prst="line">
            <a:avLst/>
          </a:prstGeom>
          <a:ln cap="rnd"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que 3">
            <a:extLst>
              <a:ext uri="{FF2B5EF4-FFF2-40B4-BE49-F238E27FC236}">
                <a16:creationId xmlns:a16="http://schemas.microsoft.com/office/drawing/2014/main" id="{BED4100A-AD85-4E38-87B1-B8DF4E713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72689" y="1699396"/>
            <a:ext cx="4670857" cy="4670857"/>
          </a:xfrm>
          <a:prstGeom prst="rect">
            <a:avLst/>
          </a:prstGeom>
        </p:spPr>
      </p:pic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AABB9B7-6312-47CD-A168-5690FC85CC36}"/>
              </a:ext>
            </a:extLst>
          </p:cNvPr>
          <p:cNvCxnSpPr>
            <a:cxnSpLocks/>
          </p:cNvCxnSpPr>
          <p:nvPr/>
        </p:nvCxnSpPr>
        <p:spPr>
          <a:xfrm>
            <a:off x="1509309" y="3965171"/>
            <a:ext cx="4015047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363BD753-48D1-4718-84E4-E42226C674B0}"/>
              </a:ext>
            </a:extLst>
          </p:cNvPr>
          <p:cNvCxnSpPr>
            <a:cxnSpLocks/>
          </p:cNvCxnSpPr>
          <p:nvPr/>
        </p:nvCxnSpPr>
        <p:spPr>
          <a:xfrm>
            <a:off x="1509309" y="4877910"/>
            <a:ext cx="4015047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867B0180-942D-4FC7-8A19-190A36368C3E}"/>
              </a:ext>
            </a:extLst>
          </p:cNvPr>
          <p:cNvCxnSpPr>
            <a:cxnSpLocks/>
          </p:cNvCxnSpPr>
          <p:nvPr/>
        </p:nvCxnSpPr>
        <p:spPr>
          <a:xfrm>
            <a:off x="1509309" y="5811707"/>
            <a:ext cx="4015047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7A980023-1672-4995-A722-1AB87461FCC0}"/>
              </a:ext>
            </a:extLst>
          </p:cNvPr>
          <p:cNvSpPr txBox="1"/>
          <p:nvPr/>
        </p:nvSpPr>
        <p:spPr>
          <a:xfrm>
            <a:off x="1625310" y="6667712"/>
            <a:ext cx="2520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Rakuten Sans" panose="020B0604020202020204" charset="0"/>
              </a:rPr>
              <a:t>*2020	** Sources Forbes</a:t>
            </a:r>
          </a:p>
        </p:txBody>
      </p:sp>
    </p:spTree>
    <p:extLst>
      <p:ext uri="{BB962C8B-B14F-4D97-AF65-F5344CB8AC3E}">
        <p14:creationId xmlns:p14="http://schemas.microsoft.com/office/powerpoint/2010/main" val="244524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raphic 11">
            <a:extLst>
              <a:ext uri="{FF2B5EF4-FFF2-40B4-BE49-F238E27FC236}">
                <a16:creationId xmlns:a16="http://schemas.microsoft.com/office/drawing/2014/main" id="{7019B65B-935A-4B72-A922-7614C595C876}"/>
              </a:ext>
            </a:extLst>
          </p:cNvPr>
          <p:cNvSpPr/>
          <p:nvPr/>
        </p:nvSpPr>
        <p:spPr>
          <a:xfrm>
            <a:off x="987929" y="1847273"/>
            <a:ext cx="5200191" cy="5010727"/>
          </a:xfrm>
          <a:custGeom>
            <a:avLst/>
            <a:gdLst>
              <a:gd name="connsiteX0" fmla="*/ 2255778 w 2255777"/>
              <a:gd name="connsiteY0" fmla="*/ 696372 h 696372"/>
              <a:gd name="connsiteX1" fmla="*/ 2255778 w 2255777"/>
              <a:gd name="connsiteY1" fmla="*/ 0 h 696372"/>
              <a:gd name="connsiteX2" fmla="*/ 0 w 2255777"/>
              <a:gd name="connsiteY2" fmla="*/ 99894 h 696372"/>
              <a:gd name="connsiteX3" fmla="*/ 0 w 2255777"/>
              <a:gd name="connsiteY3" fmla="*/ 696372 h 696372"/>
              <a:gd name="connsiteX0" fmla="*/ 2255778 w 2255778"/>
              <a:gd name="connsiteY0" fmla="*/ 696372 h 696372"/>
              <a:gd name="connsiteX1" fmla="*/ 2255778 w 2255778"/>
              <a:gd name="connsiteY1" fmla="*/ 0 h 696372"/>
              <a:gd name="connsiteX2" fmla="*/ 0 w 2255778"/>
              <a:gd name="connsiteY2" fmla="*/ 67820 h 696372"/>
              <a:gd name="connsiteX3" fmla="*/ 0 w 2255778"/>
              <a:gd name="connsiteY3" fmla="*/ 696372 h 696372"/>
              <a:gd name="connsiteX0" fmla="*/ 2255778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  <a:gd name="connsiteX0" fmla="*/ 2257739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025" h="667820">
                <a:moveTo>
                  <a:pt x="2257739" y="667820"/>
                </a:moveTo>
                <a:cubicBezTo>
                  <a:pt x="2259155" y="445213"/>
                  <a:pt x="2258609" y="222607"/>
                  <a:pt x="2260025" y="0"/>
                </a:cubicBezTo>
                <a:lnTo>
                  <a:pt x="0" y="39268"/>
                </a:lnTo>
                <a:lnTo>
                  <a:pt x="0" y="667820"/>
                </a:lnTo>
              </a:path>
            </a:pathLst>
          </a:cu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25" name="Straight Connector 56">
            <a:extLst>
              <a:ext uri="{FF2B5EF4-FFF2-40B4-BE49-F238E27FC236}">
                <a16:creationId xmlns:a16="http://schemas.microsoft.com/office/drawing/2014/main" id="{41AF3194-9F94-4A17-89A0-ADDB2B068167}"/>
              </a:ext>
            </a:extLst>
          </p:cNvPr>
          <p:cNvCxnSpPr>
            <a:cxnSpLocks/>
          </p:cNvCxnSpPr>
          <p:nvPr/>
        </p:nvCxnSpPr>
        <p:spPr>
          <a:xfrm flipH="1">
            <a:off x="3074973" y="1948428"/>
            <a:ext cx="7171" cy="4073854"/>
          </a:xfrm>
          <a:prstGeom prst="line">
            <a:avLst/>
          </a:prstGeom>
          <a:ln cap="rnd"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458C717-4443-4B95-B449-641B759D4354}"/>
              </a:ext>
            </a:extLst>
          </p:cNvPr>
          <p:cNvSpPr/>
          <p:nvPr/>
        </p:nvSpPr>
        <p:spPr>
          <a:xfrm>
            <a:off x="987929" y="5621851"/>
            <a:ext cx="5214246" cy="125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5DE05D9D-65B3-463D-95A4-76798186836E}"/>
              </a:ext>
            </a:extLst>
          </p:cNvPr>
          <p:cNvSpPr/>
          <p:nvPr/>
        </p:nvSpPr>
        <p:spPr>
          <a:xfrm>
            <a:off x="6359194" y="1558081"/>
            <a:ext cx="5611134" cy="5299919"/>
          </a:xfrm>
          <a:custGeom>
            <a:avLst/>
            <a:gdLst>
              <a:gd name="connsiteX0" fmla="*/ 5692308 w 5692308"/>
              <a:gd name="connsiteY0" fmla="*/ 0 h 5299919"/>
              <a:gd name="connsiteX1" fmla="*/ 5687929 w 5692308"/>
              <a:gd name="connsiteY1" fmla="*/ 5299919 h 5299919"/>
              <a:gd name="connsiteX2" fmla="*/ 0 w 5692308"/>
              <a:gd name="connsiteY2" fmla="*/ 5299919 h 5299919"/>
              <a:gd name="connsiteX3" fmla="*/ 4515 w 5692308"/>
              <a:gd name="connsiteY3" fmla="*/ 3664140 h 5299919"/>
              <a:gd name="connsiteX4" fmla="*/ 11174 w 5692308"/>
              <a:gd name="connsiteY4" fmla="*/ 356651 h 529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2308" h="5299919">
                <a:moveTo>
                  <a:pt x="5692308" y="0"/>
                </a:moveTo>
                <a:lnTo>
                  <a:pt x="5687929" y="5299919"/>
                </a:lnTo>
                <a:lnTo>
                  <a:pt x="0" y="5299919"/>
                </a:lnTo>
                <a:lnTo>
                  <a:pt x="4515" y="3664140"/>
                </a:lnTo>
                <a:cubicBezTo>
                  <a:pt x="7845" y="2557203"/>
                  <a:pt x="11174" y="1450266"/>
                  <a:pt x="11174" y="356651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BB91A47-2549-4BCF-8757-0F72241A09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8274" y="485775"/>
            <a:ext cx="6648203" cy="1047750"/>
          </a:xfrm>
        </p:spPr>
        <p:txBody>
          <a:bodyPr/>
          <a:lstStyle/>
          <a:p>
            <a:r>
              <a:rPr lang="en-US" dirty="0"/>
              <a:t>Rakuten in France</a:t>
            </a:r>
            <a:endParaRPr lang="fr-FR" dirty="0"/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EF7ECCC8-EFEA-4BFB-8E2B-42142503D4CC}"/>
              </a:ext>
            </a:extLst>
          </p:cNvPr>
          <p:cNvSpPr/>
          <p:nvPr/>
        </p:nvSpPr>
        <p:spPr>
          <a:xfrm>
            <a:off x="6188320" y="1770854"/>
            <a:ext cx="5464316" cy="5087147"/>
          </a:xfrm>
          <a:custGeom>
            <a:avLst/>
            <a:gdLst>
              <a:gd name="connsiteX0" fmla="*/ 5802318 w 5802318"/>
              <a:gd name="connsiteY0" fmla="*/ 0 h 5087147"/>
              <a:gd name="connsiteX1" fmla="*/ 5798122 w 5802318"/>
              <a:gd name="connsiteY1" fmla="*/ 5087147 h 5087147"/>
              <a:gd name="connsiteX2" fmla="*/ 0 w 5802318"/>
              <a:gd name="connsiteY2" fmla="*/ 5087147 h 5087147"/>
              <a:gd name="connsiteX3" fmla="*/ 0 w 5802318"/>
              <a:gd name="connsiteY3" fmla="*/ 351763 h 508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318" h="5087147">
                <a:moveTo>
                  <a:pt x="5802318" y="0"/>
                </a:moveTo>
                <a:lnTo>
                  <a:pt x="5798122" y="5087147"/>
                </a:lnTo>
                <a:lnTo>
                  <a:pt x="0" y="5087147"/>
                </a:lnTo>
                <a:lnTo>
                  <a:pt x="0" y="351763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39284" r="-426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sp>
        <p:nvSpPr>
          <p:cNvPr id="86" name="TextBox 13">
            <a:extLst>
              <a:ext uri="{FF2B5EF4-FFF2-40B4-BE49-F238E27FC236}">
                <a16:creationId xmlns:a16="http://schemas.microsoft.com/office/drawing/2014/main" id="{77EC0ED4-C223-4BEA-A02D-C549C0A43E7E}"/>
              </a:ext>
            </a:extLst>
          </p:cNvPr>
          <p:cNvSpPr txBox="1"/>
          <p:nvPr/>
        </p:nvSpPr>
        <p:spPr>
          <a:xfrm>
            <a:off x="1533524" y="2165495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600" b="1" dirty="0">
                <a:solidFill>
                  <a:schemeClr val="accent1"/>
                </a:solidFill>
              </a:rPr>
              <a:t>1</a:t>
            </a:r>
            <a:r>
              <a:rPr lang="en-ZA" sz="1600" b="1" baseline="30000" dirty="0">
                <a:solidFill>
                  <a:schemeClr val="accent1"/>
                </a:solidFill>
              </a:rPr>
              <a:t>st</a:t>
            </a:r>
            <a:r>
              <a:rPr lang="en-ZA" sz="1600" b="1" dirty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88" name="TextBox 13">
            <a:extLst>
              <a:ext uri="{FF2B5EF4-FFF2-40B4-BE49-F238E27FC236}">
                <a16:creationId xmlns:a16="http://schemas.microsoft.com/office/drawing/2014/main" id="{931702D5-1B98-4A08-A103-46179E6D7714}"/>
              </a:ext>
            </a:extLst>
          </p:cNvPr>
          <p:cNvSpPr txBox="1"/>
          <p:nvPr/>
        </p:nvSpPr>
        <p:spPr>
          <a:xfrm>
            <a:off x="1533525" y="2471177"/>
            <a:ext cx="18915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>
                <a:solidFill>
                  <a:schemeClr val="accent2"/>
                </a:solidFill>
              </a:rPr>
              <a:t>marketplace</a:t>
            </a:r>
            <a:br>
              <a:rPr lang="en-ZA" sz="1200">
                <a:solidFill>
                  <a:schemeClr val="accent2"/>
                </a:solidFill>
              </a:rPr>
            </a:br>
            <a:r>
              <a:rPr lang="en-ZA" sz="1200" dirty="0">
                <a:solidFill>
                  <a:schemeClr val="accent2"/>
                </a:solidFill>
              </a:rPr>
              <a:t>drive-to-store</a:t>
            </a:r>
          </a:p>
        </p:txBody>
      </p:sp>
      <p:sp>
        <p:nvSpPr>
          <p:cNvPr id="92" name="TextBox 13">
            <a:extLst>
              <a:ext uri="{FF2B5EF4-FFF2-40B4-BE49-F238E27FC236}">
                <a16:creationId xmlns:a16="http://schemas.microsoft.com/office/drawing/2014/main" id="{7EB0B77C-3F72-40F1-9EB1-9E2B9721124A}"/>
              </a:ext>
            </a:extLst>
          </p:cNvPr>
          <p:cNvSpPr txBox="1"/>
          <p:nvPr/>
        </p:nvSpPr>
        <p:spPr>
          <a:xfrm>
            <a:off x="1533523" y="3916940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600" b="1">
                <a:solidFill>
                  <a:schemeClr val="accent1"/>
                </a:solidFill>
              </a:rPr>
              <a:t>8,000</a:t>
            </a:r>
            <a:endParaRPr lang="en-ZA" sz="1600" b="1" dirty="0">
              <a:solidFill>
                <a:schemeClr val="accent1"/>
              </a:solidFill>
            </a:endParaRPr>
          </a:p>
        </p:txBody>
      </p:sp>
      <p:sp>
        <p:nvSpPr>
          <p:cNvPr id="94" name="TextBox 13">
            <a:extLst>
              <a:ext uri="{FF2B5EF4-FFF2-40B4-BE49-F238E27FC236}">
                <a16:creationId xmlns:a16="http://schemas.microsoft.com/office/drawing/2014/main" id="{5F6C4300-0C93-4C4A-AFC4-C8A0521BA898}"/>
              </a:ext>
            </a:extLst>
          </p:cNvPr>
          <p:cNvSpPr txBox="1"/>
          <p:nvPr/>
        </p:nvSpPr>
        <p:spPr>
          <a:xfrm>
            <a:off x="1533524" y="4222622"/>
            <a:ext cx="1891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>
                <a:solidFill>
                  <a:schemeClr val="accent2"/>
                </a:solidFill>
              </a:rPr>
              <a:t>merchants </a:t>
            </a:r>
            <a:endParaRPr lang="en-ZA" sz="1200" dirty="0">
              <a:solidFill>
                <a:schemeClr val="accent2"/>
              </a:solidFill>
            </a:endParaRPr>
          </a:p>
        </p:txBody>
      </p:sp>
      <p:sp>
        <p:nvSpPr>
          <p:cNvPr id="95" name="TextBox 13">
            <a:extLst>
              <a:ext uri="{FF2B5EF4-FFF2-40B4-BE49-F238E27FC236}">
                <a16:creationId xmlns:a16="http://schemas.microsoft.com/office/drawing/2014/main" id="{4C2036B0-0885-4210-B5BD-9F2CFD22645A}"/>
              </a:ext>
            </a:extLst>
          </p:cNvPr>
          <p:cNvSpPr txBox="1"/>
          <p:nvPr/>
        </p:nvSpPr>
        <p:spPr>
          <a:xfrm>
            <a:off x="3703934" y="3914998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600" b="1">
                <a:solidFill>
                  <a:schemeClr val="accent1"/>
                </a:solidFill>
              </a:rPr>
              <a:t>5,000</a:t>
            </a:r>
            <a:endParaRPr lang="en-ZA" sz="1600" b="1" dirty="0">
              <a:solidFill>
                <a:schemeClr val="accent1"/>
              </a:solidFill>
            </a:endParaRPr>
          </a:p>
        </p:txBody>
      </p:sp>
      <p:sp>
        <p:nvSpPr>
          <p:cNvPr id="96" name="TextBox 13">
            <a:extLst>
              <a:ext uri="{FF2B5EF4-FFF2-40B4-BE49-F238E27FC236}">
                <a16:creationId xmlns:a16="http://schemas.microsoft.com/office/drawing/2014/main" id="{3E668C23-4365-446F-815D-59A56A269D1C}"/>
              </a:ext>
            </a:extLst>
          </p:cNvPr>
          <p:cNvSpPr txBox="1"/>
          <p:nvPr/>
        </p:nvSpPr>
        <p:spPr>
          <a:xfrm>
            <a:off x="3703935" y="4220680"/>
            <a:ext cx="1891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>
                <a:solidFill>
                  <a:schemeClr val="accent2"/>
                </a:solidFill>
              </a:rPr>
              <a:t>physical stores</a:t>
            </a:r>
            <a:endParaRPr lang="en-ZA" sz="1200" dirty="0">
              <a:solidFill>
                <a:schemeClr val="accent2"/>
              </a:solidFill>
            </a:endParaRPr>
          </a:p>
        </p:txBody>
      </p:sp>
      <p:sp>
        <p:nvSpPr>
          <p:cNvPr id="97" name="TextBox 13">
            <a:extLst>
              <a:ext uri="{FF2B5EF4-FFF2-40B4-BE49-F238E27FC236}">
                <a16:creationId xmlns:a16="http://schemas.microsoft.com/office/drawing/2014/main" id="{F469FD3E-001F-4038-8BAF-7017B3C0CBC1}"/>
              </a:ext>
            </a:extLst>
          </p:cNvPr>
          <p:cNvSpPr txBox="1"/>
          <p:nvPr/>
        </p:nvSpPr>
        <p:spPr>
          <a:xfrm>
            <a:off x="3703938" y="2160332"/>
            <a:ext cx="189152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600" b="1" dirty="0">
                <a:solidFill>
                  <a:schemeClr val="accent1"/>
                </a:solidFill>
              </a:rPr>
              <a:t>3</a:t>
            </a:r>
            <a:r>
              <a:rPr lang="en-ZA" sz="1600" b="1" baseline="30000" dirty="0">
                <a:solidFill>
                  <a:schemeClr val="accent1"/>
                </a:solidFill>
              </a:rPr>
              <a:t>rd</a:t>
            </a:r>
            <a:r>
              <a:rPr lang="en-ZA" sz="1600" b="1" dirty="0">
                <a:solidFill>
                  <a:schemeClr val="accent1"/>
                </a:solidFill>
              </a:rPr>
              <a:t>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ZA" sz="1600" b="1" dirty="0">
                <a:solidFill>
                  <a:schemeClr val="accent1"/>
                </a:solidFill>
              </a:rPr>
            </a:br>
            <a:endParaRPr lang="en-ZA" sz="1600" b="1" dirty="0">
              <a:solidFill>
                <a:schemeClr val="accent1"/>
              </a:solidFill>
            </a:endParaRPr>
          </a:p>
        </p:txBody>
      </p:sp>
      <p:sp>
        <p:nvSpPr>
          <p:cNvPr id="98" name="TextBox 13">
            <a:extLst>
              <a:ext uri="{FF2B5EF4-FFF2-40B4-BE49-F238E27FC236}">
                <a16:creationId xmlns:a16="http://schemas.microsoft.com/office/drawing/2014/main" id="{DE46005A-C845-49B5-8B41-CC9DA0F0772D}"/>
              </a:ext>
            </a:extLst>
          </p:cNvPr>
          <p:cNvSpPr txBox="1"/>
          <p:nvPr/>
        </p:nvSpPr>
        <p:spPr>
          <a:xfrm>
            <a:off x="3703939" y="2466014"/>
            <a:ext cx="1891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>
                <a:solidFill>
                  <a:schemeClr val="accent2"/>
                </a:solidFill>
              </a:rPr>
              <a:t>marketplace in France</a:t>
            </a:r>
            <a:endParaRPr lang="en-ZA" sz="1200" dirty="0">
              <a:solidFill>
                <a:schemeClr val="accent2"/>
              </a:solidFill>
            </a:endParaRPr>
          </a:p>
        </p:txBody>
      </p:sp>
      <p:sp>
        <p:nvSpPr>
          <p:cNvPr id="99" name="TextBox 13">
            <a:extLst>
              <a:ext uri="{FF2B5EF4-FFF2-40B4-BE49-F238E27FC236}">
                <a16:creationId xmlns:a16="http://schemas.microsoft.com/office/drawing/2014/main" id="{9B0A6D4B-BA64-4B28-ADA4-0CA07BC78B63}"/>
              </a:ext>
            </a:extLst>
          </p:cNvPr>
          <p:cNvSpPr txBox="1"/>
          <p:nvPr/>
        </p:nvSpPr>
        <p:spPr>
          <a:xfrm>
            <a:off x="1533521" y="3087863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600" b="1">
                <a:solidFill>
                  <a:schemeClr val="accent1"/>
                </a:solidFill>
              </a:rPr>
              <a:t>17 M </a:t>
            </a:r>
            <a:endParaRPr lang="en-ZA" sz="1600" b="1" dirty="0">
              <a:solidFill>
                <a:schemeClr val="accent1"/>
              </a:solidFill>
            </a:endParaRPr>
          </a:p>
        </p:txBody>
      </p:sp>
      <p:sp>
        <p:nvSpPr>
          <p:cNvPr id="100" name="TextBox 13">
            <a:extLst>
              <a:ext uri="{FF2B5EF4-FFF2-40B4-BE49-F238E27FC236}">
                <a16:creationId xmlns:a16="http://schemas.microsoft.com/office/drawing/2014/main" id="{2DBECBD9-3D0C-4B9B-A528-C36E7BCEC35B}"/>
              </a:ext>
            </a:extLst>
          </p:cNvPr>
          <p:cNvSpPr txBox="1"/>
          <p:nvPr/>
        </p:nvSpPr>
        <p:spPr>
          <a:xfrm>
            <a:off x="1533522" y="3393545"/>
            <a:ext cx="1891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>
                <a:solidFill>
                  <a:schemeClr val="accent2"/>
                </a:solidFill>
              </a:rPr>
              <a:t>visitors**</a:t>
            </a:r>
            <a:endParaRPr lang="en-ZA" sz="1200" dirty="0">
              <a:solidFill>
                <a:schemeClr val="accent2"/>
              </a:solidFill>
            </a:endParaRPr>
          </a:p>
        </p:txBody>
      </p:sp>
      <p:sp>
        <p:nvSpPr>
          <p:cNvPr id="101" name="TextBox 13">
            <a:extLst>
              <a:ext uri="{FF2B5EF4-FFF2-40B4-BE49-F238E27FC236}">
                <a16:creationId xmlns:a16="http://schemas.microsoft.com/office/drawing/2014/main" id="{4497C1B3-057C-4BD2-976F-6510963808D9}"/>
              </a:ext>
            </a:extLst>
          </p:cNvPr>
          <p:cNvSpPr txBox="1"/>
          <p:nvPr/>
        </p:nvSpPr>
        <p:spPr>
          <a:xfrm>
            <a:off x="3703935" y="3082562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600" b="1">
                <a:solidFill>
                  <a:schemeClr val="accent1"/>
                </a:solidFill>
              </a:rPr>
              <a:t>9 M</a:t>
            </a:r>
            <a:endParaRPr lang="en-ZA" sz="1600" b="1" dirty="0">
              <a:solidFill>
                <a:schemeClr val="accent1"/>
              </a:solidFill>
            </a:endParaRPr>
          </a:p>
        </p:txBody>
      </p:sp>
      <p:sp>
        <p:nvSpPr>
          <p:cNvPr id="102" name="TextBox 13">
            <a:extLst>
              <a:ext uri="{FF2B5EF4-FFF2-40B4-BE49-F238E27FC236}">
                <a16:creationId xmlns:a16="http://schemas.microsoft.com/office/drawing/2014/main" id="{B7C65B4B-2DA7-4A18-B900-DEC1C411C635}"/>
              </a:ext>
            </a:extLst>
          </p:cNvPr>
          <p:cNvSpPr txBox="1"/>
          <p:nvPr/>
        </p:nvSpPr>
        <p:spPr>
          <a:xfrm>
            <a:off x="3703935" y="3388731"/>
            <a:ext cx="1891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>
                <a:solidFill>
                  <a:schemeClr val="accent2"/>
                </a:solidFill>
              </a:rPr>
              <a:t>members</a:t>
            </a:r>
            <a:endParaRPr lang="en-ZA" sz="1200" dirty="0">
              <a:solidFill>
                <a:schemeClr val="accent2"/>
              </a:solidFill>
            </a:endParaRPr>
          </a:p>
        </p:txBody>
      </p:sp>
      <p:sp>
        <p:nvSpPr>
          <p:cNvPr id="103" name="TextBox 13">
            <a:extLst>
              <a:ext uri="{FF2B5EF4-FFF2-40B4-BE49-F238E27FC236}">
                <a16:creationId xmlns:a16="http://schemas.microsoft.com/office/drawing/2014/main" id="{0CC48854-4D22-4237-B2BE-A2CAC5204213}"/>
              </a:ext>
            </a:extLst>
          </p:cNvPr>
          <p:cNvSpPr txBox="1"/>
          <p:nvPr/>
        </p:nvSpPr>
        <p:spPr>
          <a:xfrm>
            <a:off x="1533520" y="4737996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600" b="1" dirty="0">
                <a:solidFill>
                  <a:schemeClr val="accent1"/>
                </a:solidFill>
              </a:rPr>
              <a:t>+ 1,100</a:t>
            </a:r>
          </a:p>
        </p:txBody>
      </p:sp>
      <p:sp>
        <p:nvSpPr>
          <p:cNvPr id="104" name="TextBox 13">
            <a:extLst>
              <a:ext uri="{FF2B5EF4-FFF2-40B4-BE49-F238E27FC236}">
                <a16:creationId xmlns:a16="http://schemas.microsoft.com/office/drawing/2014/main" id="{C7E2728C-FF17-4C7B-99EE-580810CD57CE}"/>
              </a:ext>
            </a:extLst>
          </p:cNvPr>
          <p:cNvSpPr txBox="1"/>
          <p:nvPr/>
        </p:nvSpPr>
        <p:spPr>
          <a:xfrm>
            <a:off x="1533521" y="5043678"/>
            <a:ext cx="18915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>
                <a:solidFill>
                  <a:schemeClr val="accent2"/>
                </a:solidFill>
              </a:rPr>
              <a:t>affiliate partners</a:t>
            </a:r>
            <a:endParaRPr lang="en-ZA" sz="1200" dirty="0">
              <a:solidFill>
                <a:schemeClr val="accent2"/>
              </a:solidFill>
            </a:endParaRPr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F6EED5DE-EAD6-4B4A-AC69-708F3FDF8F65}"/>
              </a:ext>
            </a:extLst>
          </p:cNvPr>
          <p:cNvCxnSpPr>
            <a:cxnSpLocks/>
          </p:cNvCxnSpPr>
          <p:nvPr/>
        </p:nvCxnSpPr>
        <p:spPr>
          <a:xfrm>
            <a:off x="1322271" y="2915622"/>
            <a:ext cx="4015047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CA5F0C65-88A0-4259-8F69-6A70932110E7}"/>
              </a:ext>
            </a:extLst>
          </p:cNvPr>
          <p:cNvCxnSpPr>
            <a:cxnSpLocks/>
          </p:cNvCxnSpPr>
          <p:nvPr/>
        </p:nvCxnSpPr>
        <p:spPr>
          <a:xfrm>
            <a:off x="1322271" y="3753248"/>
            <a:ext cx="4015047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id="{CA0912E8-10E4-41FD-9663-F690BBE138B3}"/>
              </a:ext>
            </a:extLst>
          </p:cNvPr>
          <p:cNvCxnSpPr>
            <a:cxnSpLocks/>
          </p:cNvCxnSpPr>
          <p:nvPr/>
        </p:nvCxnSpPr>
        <p:spPr>
          <a:xfrm>
            <a:off x="1322271" y="4587293"/>
            <a:ext cx="4015047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lumMod val="85000"/>
                    <a:alpha val="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13">
            <a:extLst>
              <a:ext uri="{FF2B5EF4-FFF2-40B4-BE49-F238E27FC236}">
                <a16:creationId xmlns:a16="http://schemas.microsoft.com/office/drawing/2014/main" id="{2F8B8D28-D529-468D-8094-0EC772862B96}"/>
              </a:ext>
            </a:extLst>
          </p:cNvPr>
          <p:cNvSpPr txBox="1"/>
          <p:nvPr/>
        </p:nvSpPr>
        <p:spPr>
          <a:xfrm>
            <a:off x="3703933" y="4766985"/>
            <a:ext cx="1891522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en-ZA" sz="1600" b="1" dirty="0">
                <a:solidFill>
                  <a:schemeClr val="accent1"/>
                </a:solidFill>
              </a:rPr>
              <a:t>66%</a:t>
            </a: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D1B6CF3F-FB16-4DC8-B203-B8FEFAFCBD8E}"/>
              </a:ext>
            </a:extLst>
          </p:cNvPr>
          <p:cNvSpPr txBox="1"/>
          <p:nvPr/>
        </p:nvSpPr>
        <p:spPr>
          <a:xfrm>
            <a:off x="3703934" y="5072667"/>
            <a:ext cx="189152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en-ZA" sz="1200" dirty="0">
                <a:solidFill>
                  <a:schemeClr val="accent2"/>
                </a:solidFill>
              </a:rPr>
              <a:t>of products sold are  second-hand products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5B2428C-70AE-4CED-862F-6F62D0E74932}"/>
              </a:ext>
            </a:extLst>
          </p:cNvPr>
          <p:cNvSpPr txBox="1"/>
          <p:nvPr/>
        </p:nvSpPr>
        <p:spPr>
          <a:xfrm>
            <a:off x="1061799" y="6699710"/>
            <a:ext cx="2520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7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Rakuten Sans" panose="020B0604020202020204" charset="0"/>
              </a:rPr>
              <a:t>* Source </a:t>
            </a:r>
            <a:r>
              <a:rPr lang="en-ZA" sz="700" i="1">
                <a:solidFill>
                  <a:schemeClr val="bg1">
                    <a:lumMod val="75000"/>
                  </a:schemeClr>
                </a:solidFill>
                <a:latin typeface="Rakuten Sans" panose="020B0604020202020204" charset="0"/>
              </a:rPr>
              <a:t>Médiamétrie 2020</a:t>
            </a:r>
            <a:endParaRPr kumimoji="0" lang="en-ZA" sz="7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Rakuten Sans" panose="020B060402020202020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670895B-1779-4B4F-8DFB-08D7012C4C3D}"/>
              </a:ext>
            </a:extLst>
          </p:cNvPr>
          <p:cNvSpPr txBox="1"/>
          <p:nvPr/>
        </p:nvSpPr>
        <p:spPr>
          <a:xfrm>
            <a:off x="2235785" y="6699710"/>
            <a:ext cx="2520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ZA" sz="700" i="1">
                <a:solidFill>
                  <a:schemeClr val="bg1">
                    <a:lumMod val="75000"/>
                  </a:schemeClr>
                </a:solidFill>
                <a:latin typeface="Rakuten Sans" panose="020B0604020202020204" charset="0"/>
              </a:rPr>
              <a:t>** Source AT Internet</a:t>
            </a:r>
            <a:endParaRPr kumimoji="0" lang="en-ZA" sz="7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Rakuten Sans" panose="020B0604020202020204" charset="0"/>
            </a:endParaRPr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3C4CF82-4993-48E5-949B-973EE4F70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235" y="5845324"/>
            <a:ext cx="1000393" cy="224307"/>
          </a:xfrm>
          <a:prstGeom prst="rect">
            <a:avLst/>
          </a:prstGeom>
        </p:spPr>
      </p:pic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5776958-C75E-4CDC-A299-3763058E2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722" y="6275681"/>
            <a:ext cx="1182779" cy="2365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22EA54-1DF1-45AE-9699-D9817576E62B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591763" y="5840034"/>
            <a:ext cx="1280422" cy="2324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4E41A2-7D25-40C2-BF72-64065D573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971" y="6220466"/>
            <a:ext cx="2842457" cy="346983"/>
          </a:xfrm>
          <a:prstGeom prst="rect">
            <a:avLst/>
          </a:prstGeom>
        </p:spPr>
      </p:pic>
      <p:pic>
        <p:nvPicPr>
          <p:cNvPr id="1034" name="Picture 10" descr="About Us | Rakuten, Inc.">
            <a:extLst>
              <a:ext uri="{FF2B5EF4-FFF2-40B4-BE49-F238E27FC236}">
                <a16:creationId xmlns:a16="http://schemas.microsoft.com/office/drawing/2014/main" id="{E27DAC58-9F59-4E6C-A374-51D28DA3C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79" y="5797106"/>
            <a:ext cx="1992036" cy="32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B51A45-7162-4133-88DD-79C7CF846D8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200" y="1561531"/>
            <a:ext cx="969502" cy="39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4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phic 11">
            <a:extLst>
              <a:ext uri="{FF2B5EF4-FFF2-40B4-BE49-F238E27FC236}">
                <a16:creationId xmlns:a16="http://schemas.microsoft.com/office/drawing/2014/main" id="{5F879FB0-511B-43DF-AA00-20CF2EEE42BF}"/>
              </a:ext>
            </a:extLst>
          </p:cNvPr>
          <p:cNvSpPr/>
          <p:nvPr/>
        </p:nvSpPr>
        <p:spPr>
          <a:xfrm>
            <a:off x="1409700" y="457200"/>
            <a:ext cx="10196691" cy="6400800"/>
          </a:xfrm>
          <a:custGeom>
            <a:avLst/>
            <a:gdLst>
              <a:gd name="connsiteX0" fmla="*/ 2255778 w 2255777"/>
              <a:gd name="connsiteY0" fmla="*/ 696372 h 696372"/>
              <a:gd name="connsiteX1" fmla="*/ 2255778 w 2255777"/>
              <a:gd name="connsiteY1" fmla="*/ 0 h 696372"/>
              <a:gd name="connsiteX2" fmla="*/ 0 w 2255777"/>
              <a:gd name="connsiteY2" fmla="*/ 99894 h 696372"/>
              <a:gd name="connsiteX3" fmla="*/ 0 w 2255777"/>
              <a:gd name="connsiteY3" fmla="*/ 696372 h 696372"/>
              <a:gd name="connsiteX0" fmla="*/ 2255778 w 2255778"/>
              <a:gd name="connsiteY0" fmla="*/ 696372 h 696372"/>
              <a:gd name="connsiteX1" fmla="*/ 2255778 w 2255778"/>
              <a:gd name="connsiteY1" fmla="*/ 0 h 696372"/>
              <a:gd name="connsiteX2" fmla="*/ 0 w 2255778"/>
              <a:gd name="connsiteY2" fmla="*/ 67820 h 696372"/>
              <a:gd name="connsiteX3" fmla="*/ 0 w 2255778"/>
              <a:gd name="connsiteY3" fmla="*/ 696372 h 696372"/>
              <a:gd name="connsiteX0" fmla="*/ 2255778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  <a:gd name="connsiteX0" fmla="*/ 2257739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025" h="667820">
                <a:moveTo>
                  <a:pt x="2257739" y="667820"/>
                </a:moveTo>
                <a:cubicBezTo>
                  <a:pt x="2259155" y="445213"/>
                  <a:pt x="2258609" y="222607"/>
                  <a:pt x="2260025" y="0"/>
                </a:cubicBezTo>
                <a:lnTo>
                  <a:pt x="0" y="39268"/>
                </a:lnTo>
                <a:lnTo>
                  <a:pt x="0" y="667820"/>
                </a:lnTo>
              </a:path>
            </a:pathLst>
          </a:cu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  <a:latin typeface="Rakuten Sans"/>
            </a:endParaRPr>
          </a:p>
        </p:txBody>
      </p:sp>
      <p:sp>
        <p:nvSpPr>
          <p:cNvPr id="25" name="Graphic 11">
            <a:extLst>
              <a:ext uri="{FF2B5EF4-FFF2-40B4-BE49-F238E27FC236}">
                <a16:creationId xmlns:a16="http://schemas.microsoft.com/office/drawing/2014/main" id="{F4F439FA-3D3F-407E-BC04-072F052F403E}"/>
              </a:ext>
            </a:extLst>
          </p:cNvPr>
          <p:cNvSpPr/>
          <p:nvPr/>
        </p:nvSpPr>
        <p:spPr>
          <a:xfrm>
            <a:off x="908901" y="630683"/>
            <a:ext cx="10374198" cy="8010416"/>
          </a:xfrm>
          <a:custGeom>
            <a:avLst/>
            <a:gdLst>
              <a:gd name="connsiteX0" fmla="*/ 2255778 w 2255777"/>
              <a:gd name="connsiteY0" fmla="*/ 696372 h 696372"/>
              <a:gd name="connsiteX1" fmla="*/ 2255778 w 2255777"/>
              <a:gd name="connsiteY1" fmla="*/ 0 h 696372"/>
              <a:gd name="connsiteX2" fmla="*/ 0 w 2255777"/>
              <a:gd name="connsiteY2" fmla="*/ 99894 h 696372"/>
              <a:gd name="connsiteX3" fmla="*/ 0 w 2255777"/>
              <a:gd name="connsiteY3" fmla="*/ 696372 h 696372"/>
              <a:gd name="connsiteX0" fmla="*/ 2255778 w 2255778"/>
              <a:gd name="connsiteY0" fmla="*/ 696372 h 696372"/>
              <a:gd name="connsiteX1" fmla="*/ 2255778 w 2255778"/>
              <a:gd name="connsiteY1" fmla="*/ 0 h 696372"/>
              <a:gd name="connsiteX2" fmla="*/ 0 w 2255778"/>
              <a:gd name="connsiteY2" fmla="*/ 67820 h 696372"/>
              <a:gd name="connsiteX3" fmla="*/ 0 w 2255778"/>
              <a:gd name="connsiteY3" fmla="*/ 696372 h 696372"/>
              <a:gd name="connsiteX0" fmla="*/ 2255778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  <a:gd name="connsiteX0" fmla="*/ 2257739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025" h="667820">
                <a:moveTo>
                  <a:pt x="2257739" y="667820"/>
                </a:moveTo>
                <a:cubicBezTo>
                  <a:pt x="2259155" y="445213"/>
                  <a:pt x="2258609" y="222607"/>
                  <a:pt x="2260025" y="0"/>
                </a:cubicBezTo>
                <a:lnTo>
                  <a:pt x="0" y="39268"/>
                </a:lnTo>
                <a:lnTo>
                  <a:pt x="0" y="667820"/>
                </a:lnTo>
              </a:path>
            </a:pathLst>
          </a:custGeom>
          <a:blipFill dpi="0" rotWithShape="1">
            <a:blip r:embed="rId3"/>
            <a:srcRect/>
            <a:stretch>
              <a:fillRect l="-42677" t="-1405" r="-6473" b="-20186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  <a:latin typeface="Rakuten San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D0739-1E68-47CC-956A-26ABD32498C2}"/>
              </a:ext>
            </a:extLst>
          </p:cNvPr>
          <p:cNvSpPr/>
          <p:nvPr/>
        </p:nvSpPr>
        <p:spPr>
          <a:xfrm rot="10800000">
            <a:off x="908899" y="1257296"/>
            <a:ext cx="10374197" cy="560070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5F2B9E13-B8FE-412D-9E9E-92CB1B247E38}"/>
              </a:ext>
            </a:extLst>
          </p:cNvPr>
          <p:cNvGrpSpPr/>
          <p:nvPr/>
        </p:nvGrpSpPr>
        <p:grpSpPr>
          <a:xfrm>
            <a:off x="3429000" y="5044649"/>
            <a:ext cx="5334000" cy="1182668"/>
            <a:chOff x="996950" y="5133975"/>
            <a:chExt cx="5880100" cy="12104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2AD282B-9FD1-4305-AD9F-E13506CC0FCB}"/>
                </a:ext>
              </a:extLst>
            </p:cNvPr>
            <p:cNvSpPr/>
            <p:nvPr/>
          </p:nvSpPr>
          <p:spPr>
            <a:xfrm>
              <a:off x="996950" y="5133975"/>
              <a:ext cx="5880100" cy="1210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C59994B1-EC00-456E-A37F-7EAA559DC902}"/>
                </a:ext>
              </a:extLst>
            </p:cNvPr>
            <p:cNvSpPr txBox="1"/>
            <p:nvPr/>
          </p:nvSpPr>
          <p:spPr>
            <a:xfrm>
              <a:off x="1169989" y="5500768"/>
              <a:ext cx="5534023" cy="58277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fr-FR" sz="4000" b="1" dirty="0">
                  <a:solidFill>
                    <a:schemeClr val="accent1"/>
                  </a:solidFill>
                </a:rPr>
                <a:t>2020 = </a:t>
              </a:r>
              <a:r>
                <a:rPr lang="fr-FR" sz="4000" b="1" dirty="0" err="1">
                  <a:solidFill>
                    <a:schemeClr val="accent1"/>
                  </a:solidFill>
                </a:rPr>
                <a:t>Digitization</a:t>
              </a:r>
              <a:endParaRPr lang="fr-FR" sz="4000" b="1" dirty="0">
                <a:solidFill>
                  <a:schemeClr val="accent1"/>
                </a:solidFill>
                <a:cs typeface="Rakut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69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stationnaire&#10;&#10;Description générée automatiquement">
            <a:extLst>
              <a:ext uri="{FF2B5EF4-FFF2-40B4-BE49-F238E27FC236}">
                <a16:creationId xmlns:a16="http://schemas.microsoft.com/office/drawing/2014/main" id="{34807177-08F7-4C60-BF56-86A45A9AC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83" b="5885"/>
          <a:stretch/>
        </p:blipFill>
        <p:spPr>
          <a:xfrm>
            <a:off x="479686" y="-1"/>
            <a:ext cx="11712314" cy="68736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E0EB27-6EF4-4A76-9502-77C7D7FEA2D4}"/>
              </a:ext>
            </a:extLst>
          </p:cNvPr>
          <p:cNvSpPr/>
          <p:nvPr/>
        </p:nvSpPr>
        <p:spPr>
          <a:xfrm rot="16200000">
            <a:off x="3658905" y="-3179223"/>
            <a:ext cx="6857999" cy="13216439"/>
          </a:xfrm>
          <a:prstGeom prst="rect">
            <a:avLst/>
          </a:prstGeom>
          <a:gradFill>
            <a:gsLst>
              <a:gs pos="28000">
                <a:schemeClr val="accent2">
                  <a:alpha val="72000"/>
                </a:schemeClr>
              </a:gs>
              <a:gs pos="81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196FFB9-952F-4846-95E2-A2C34D8E7953}"/>
              </a:ext>
            </a:extLst>
          </p:cNvPr>
          <p:cNvGrpSpPr/>
          <p:nvPr/>
        </p:nvGrpSpPr>
        <p:grpSpPr>
          <a:xfrm>
            <a:off x="6838602" y="1754701"/>
            <a:ext cx="2233785" cy="1263846"/>
            <a:chOff x="553723" y="4038704"/>
            <a:chExt cx="2697912" cy="1263846"/>
          </a:xfrm>
        </p:grpSpPr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DF0612DA-8B97-4865-B8D9-1CF7593002BE}"/>
                </a:ext>
              </a:extLst>
            </p:cNvPr>
            <p:cNvSpPr txBox="1"/>
            <p:nvPr/>
          </p:nvSpPr>
          <p:spPr>
            <a:xfrm>
              <a:off x="553723" y="4038704"/>
              <a:ext cx="1933439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600" b="1" dirty="0">
                  <a:solidFill>
                    <a:schemeClr val="bg1"/>
                  </a:solidFill>
                </a:rPr>
                <a:t>13.4%</a:t>
              </a: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2E844F2B-2768-4DEF-9B62-89417985BC54}"/>
                </a:ext>
              </a:extLst>
            </p:cNvPr>
            <p:cNvSpPr txBox="1"/>
            <p:nvPr/>
          </p:nvSpPr>
          <p:spPr>
            <a:xfrm>
              <a:off x="567214" y="4601332"/>
              <a:ext cx="2684421" cy="70121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1400" dirty="0">
                <a:solidFill>
                  <a:schemeClr val="bg1"/>
                </a:solidFill>
                <a:latin typeface="Rakuten Sans"/>
              </a:endParaRPr>
            </a:p>
            <a:p>
              <a:pPr>
                <a:lnSpc>
                  <a:spcPct val="110000"/>
                </a:lnSpc>
                <a:defRPr/>
              </a:pPr>
              <a:r>
                <a:rPr lang="fr-FR" sz="1400" dirty="0">
                  <a:solidFill>
                    <a:schemeClr val="bg1"/>
                  </a:solidFill>
                  <a:latin typeface="Rakuten Sans"/>
                </a:rPr>
                <a:t>E-commerce 2020 </a:t>
              </a:r>
              <a:r>
                <a:rPr lang="fr-FR" sz="1400" dirty="0" err="1">
                  <a:solidFill>
                    <a:schemeClr val="bg1"/>
                  </a:solidFill>
                  <a:latin typeface="Rakuten Sans"/>
                </a:rPr>
                <a:t>market</a:t>
              </a:r>
              <a:r>
                <a:rPr lang="fr-FR" sz="1400" dirty="0">
                  <a:solidFill>
                    <a:schemeClr val="bg1"/>
                  </a:solidFill>
                  <a:latin typeface="Rakuten Sans"/>
                </a:rPr>
                <a:t> </a:t>
              </a:r>
              <a:r>
                <a:rPr lang="fr-FR" sz="1400" dirty="0" err="1">
                  <a:solidFill>
                    <a:schemeClr val="bg1"/>
                  </a:solidFill>
                  <a:latin typeface="Rakuten Sans"/>
                </a:rPr>
                <a:t>share</a:t>
              </a:r>
              <a:r>
                <a:rPr lang="fr-FR" sz="1400" dirty="0">
                  <a:solidFill>
                    <a:schemeClr val="bg1"/>
                  </a:solidFill>
                  <a:latin typeface="Rakuten Sans"/>
                </a:rPr>
                <a:t> vs 9,8% in 2019</a:t>
              </a:r>
              <a:endParaRPr lang="fr-FR" sz="1400" dirty="0">
                <a:solidFill>
                  <a:schemeClr val="bg1"/>
                </a:solidFill>
                <a:latin typeface="Rakuten Sans"/>
                <a:cs typeface="Rakuten San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1E7C8F7-F272-4476-B0DA-CFD889511379}"/>
              </a:ext>
            </a:extLst>
          </p:cNvPr>
          <p:cNvGrpSpPr/>
          <p:nvPr/>
        </p:nvGrpSpPr>
        <p:grpSpPr>
          <a:xfrm>
            <a:off x="1026840" y="1737908"/>
            <a:ext cx="2173190" cy="1366115"/>
            <a:chOff x="1459715" y="2404529"/>
            <a:chExt cx="1760159" cy="1366115"/>
          </a:xfrm>
        </p:grpSpPr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C171583A-01C5-4D2E-98A8-53D4F8206C24}"/>
                </a:ext>
              </a:extLst>
            </p:cNvPr>
            <p:cNvSpPr txBox="1"/>
            <p:nvPr/>
          </p:nvSpPr>
          <p:spPr>
            <a:xfrm>
              <a:off x="1459715" y="2404529"/>
              <a:ext cx="152860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600" b="1" dirty="0">
                  <a:solidFill>
                    <a:schemeClr val="bg1"/>
                  </a:solidFill>
                </a:rPr>
                <a:t>112 </a:t>
              </a:r>
              <a:r>
                <a:rPr lang="fr-FR" sz="3600" b="1" dirty="0" err="1">
                  <a:solidFill>
                    <a:schemeClr val="bg1"/>
                  </a:solidFill>
                </a:rPr>
                <a:t>Bn</a:t>
              </a:r>
              <a:r>
                <a:rPr lang="fr-FR" sz="3600" b="1" dirty="0">
                  <a:solidFill>
                    <a:schemeClr val="bg1"/>
                  </a:solidFill>
                </a:rPr>
                <a:t> €</a:t>
              </a: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AFD8FF68-0C61-4E12-9187-930233E182A4}"/>
                </a:ext>
              </a:extLst>
            </p:cNvPr>
            <p:cNvSpPr txBox="1"/>
            <p:nvPr/>
          </p:nvSpPr>
          <p:spPr>
            <a:xfrm>
              <a:off x="1459715" y="3306414"/>
              <a:ext cx="1760159" cy="4642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dirty="0">
                  <a:solidFill>
                    <a:schemeClr val="bg1"/>
                  </a:solidFill>
                  <a:latin typeface="Rakuten Sans"/>
                </a:rPr>
                <a:t>E-commerce </a:t>
              </a:r>
              <a:r>
                <a:rPr lang="fr-FR" sz="1400" dirty="0" err="1">
                  <a:solidFill>
                    <a:schemeClr val="bg1"/>
                  </a:solidFill>
                  <a:latin typeface="Rakuten Sans"/>
                </a:rPr>
                <a:t>sector</a:t>
              </a:r>
              <a:r>
                <a:rPr lang="fr-FR" sz="1400" dirty="0">
                  <a:solidFill>
                    <a:schemeClr val="bg1"/>
                  </a:solidFill>
                  <a:latin typeface="Rakuten Sans"/>
                </a:rPr>
                <a:t> value in 2020 +8.5% </a:t>
              </a:r>
              <a:r>
                <a:rPr lang="fr-FR" sz="1400" dirty="0" err="1">
                  <a:solidFill>
                    <a:schemeClr val="bg1"/>
                  </a:solidFill>
                  <a:latin typeface="Rakuten Sans"/>
                </a:rPr>
                <a:t>YoY</a:t>
              </a:r>
              <a:endParaRPr lang="fr-FR" sz="1400" dirty="0">
                <a:solidFill>
                  <a:schemeClr val="bg1"/>
                </a:solidFill>
                <a:latin typeface="Rakuten San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68D1F08-D3E3-4242-9795-AF6661590ECF}"/>
              </a:ext>
            </a:extLst>
          </p:cNvPr>
          <p:cNvGrpSpPr/>
          <p:nvPr/>
        </p:nvGrpSpPr>
        <p:grpSpPr>
          <a:xfrm>
            <a:off x="3907108" y="1754705"/>
            <a:ext cx="2379246" cy="1097371"/>
            <a:chOff x="786858" y="4261563"/>
            <a:chExt cx="2379246" cy="1097371"/>
          </a:xfrm>
        </p:grpSpPr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7816EF96-04FF-4EAE-A61D-D478E5D34600}"/>
                </a:ext>
              </a:extLst>
            </p:cNvPr>
            <p:cNvSpPr txBox="1"/>
            <p:nvPr/>
          </p:nvSpPr>
          <p:spPr>
            <a:xfrm>
              <a:off x="786858" y="4261563"/>
              <a:ext cx="1475712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3600" b="1" dirty="0">
                  <a:solidFill>
                    <a:schemeClr val="bg1"/>
                  </a:solidFill>
                </a:rPr>
                <a:t>+ 27%</a:t>
              </a:r>
            </a:p>
          </p:txBody>
        </p:sp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C70F8644-7BF1-470E-9D5A-4C1F27BC767A}"/>
                </a:ext>
              </a:extLst>
            </p:cNvPr>
            <p:cNvSpPr txBox="1"/>
            <p:nvPr/>
          </p:nvSpPr>
          <p:spPr>
            <a:xfrm>
              <a:off x="786858" y="5131692"/>
              <a:ext cx="2379246" cy="22724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fr-FR" sz="1400" dirty="0">
                  <a:solidFill>
                    <a:schemeClr val="bg1"/>
                  </a:solidFill>
                  <a:latin typeface="Rakuten Sans"/>
                </a:rPr>
                <a:t>transaction </a:t>
              </a:r>
              <a:r>
                <a:rPr lang="fr-FR" sz="1400" dirty="0" err="1">
                  <a:solidFill>
                    <a:schemeClr val="bg1"/>
                  </a:solidFill>
                  <a:latin typeface="Rakuten Sans"/>
                </a:rPr>
                <a:t>increase</a:t>
              </a:r>
              <a:r>
                <a:rPr lang="fr-FR" sz="1400" dirty="0">
                  <a:solidFill>
                    <a:schemeClr val="bg1"/>
                  </a:solidFill>
                  <a:latin typeface="Rakuten Sans"/>
                </a:rPr>
                <a:t> in 2020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067C9E9-2794-493E-86CE-198D2851BB3D}"/>
              </a:ext>
            </a:extLst>
          </p:cNvPr>
          <p:cNvGrpSpPr/>
          <p:nvPr/>
        </p:nvGrpSpPr>
        <p:grpSpPr>
          <a:xfrm>
            <a:off x="4667650" y="251201"/>
            <a:ext cx="2780316" cy="1026248"/>
            <a:chOff x="996950" y="5133975"/>
            <a:chExt cx="3064968" cy="121046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51D37AB-F5D6-45E3-B51A-D8939262DE0C}"/>
                </a:ext>
              </a:extLst>
            </p:cNvPr>
            <p:cNvSpPr/>
            <p:nvPr/>
          </p:nvSpPr>
          <p:spPr>
            <a:xfrm>
              <a:off x="996950" y="5133975"/>
              <a:ext cx="3064968" cy="1210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75913D30-A2FB-4D43-A265-0A13DC2BCF46}"/>
                </a:ext>
              </a:extLst>
            </p:cNvPr>
            <p:cNvSpPr txBox="1"/>
            <p:nvPr/>
          </p:nvSpPr>
          <p:spPr>
            <a:xfrm>
              <a:off x="1169990" y="5442489"/>
              <a:ext cx="2696647" cy="69932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R="0" lvl="0" indent="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4800" b="1" dirty="0">
                  <a:solidFill>
                    <a:schemeClr val="accent1"/>
                  </a:solidFill>
                </a:rPr>
                <a:t>FRANCE</a:t>
              </a:r>
            </a:p>
          </p:txBody>
        </p:sp>
      </p:grpSp>
      <p:sp>
        <p:nvSpPr>
          <p:cNvPr id="36" name="Graphic 11">
            <a:extLst>
              <a:ext uri="{FF2B5EF4-FFF2-40B4-BE49-F238E27FC236}">
                <a16:creationId xmlns:a16="http://schemas.microsoft.com/office/drawing/2014/main" id="{1045BEBF-A55B-41CC-9018-5B4744DD37AD}"/>
              </a:ext>
            </a:extLst>
          </p:cNvPr>
          <p:cNvSpPr/>
          <p:nvPr/>
        </p:nvSpPr>
        <p:spPr>
          <a:xfrm>
            <a:off x="950547" y="4028609"/>
            <a:ext cx="11259481" cy="6400800"/>
          </a:xfrm>
          <a:custGeom>
            <a:avLst/>
            <a:gdLst>
              <a:gd name="connsiteX0" fmla="*/ 2255778 w 2255777"/>
              <a:gd name="connsiteY0" fmla="*/ 696372 h 696372"/>
              <a:gd name="connsiteX1" fmla="*/ 2255778 w 2255777"/>
              <a:gd name="connsiteY1" fmla="*/ 0 h 696372"/>
              <a:gd name="connsiteX2" fmla="*/ 0 w 2255777"/>
              <a:gd name="connsiteY2" fmla="*/ 99894 h 696372"/>
              <a:gd name="connsiteX3" fmla="*/ 0 w 2255777"/>
              <a:gd name="connsiteY3" fmla="*/ 696372 h 696372"/>
              <a:gd name="connsiteX0" fmla="*/ 2255778 w 2255778"/>
              <a:gd name="connsiteY0" fmla="*/ 696372 h 696372"/>
              <a:gd name="connsiteX1" fmla="*/ 2255778 w 2255778"/>
              <a:gd name="connsiteY1" fmla="*/ 0 h 696372"/>
              <a:gd name="connsiteX2" fmla="*/ 0 w 2255778"/>
              <a:gd name="connsiteY2" fmla="*/ 67820 h 696372"/>
              <a:gd name="connsiteX3" fmla="*/ 0 w 2255778"/>
              <a:gd name="connsiteY3" fmla="*/ 696372 h 696372"/>
              <a:gd name="connsiteX0" fmla="*/ 2255778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  <a:gd name="connsiteX0" fmla="*/ 2257739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025" h="667820">
                <a:moveTo>
                  <a:pt x="2257739" y="667820"/>
                </a:moveTo>
                <a:cubicBezTo>
                  <a:pt x="2259155" y="445213"/>
                  <a:pt x="2258609" y="222607"/>
                  <a:pt x="2260025" y="0"/>
                </a:cubicBezTo>
                <a:lnTo>
                  <a:pt x="0" y="39268"/>
                </a:lnTo>
                <a:lnTo>
                  <a:pt x="0" y="667820"/>
                </a:lnTo>
              </a:path>
            </a:pathLst>
          </a:cu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  <a:latin typeface="Rakuten Sans"/>
            </a:endParaRPr>
          </a:p>
        </p:txBody>
      </p:sp>
      <p:sp>
        <p:nvSpPr>
          <p:cNvPr id="53" name="Forme libre : forme 52">
            <a:extLst>
              <a:ext uri="{FF2B5EF4-FFF2-40B4-BE49-F238E27FC236}">
                <a16:creationId xmlns:a16="http://schemas.microsoft.com/office/drawing/2014/main" id="{314C1550-25EB-4264-8C2B-269F3A39C50F}"/>
              </a:ext>
            </a:extLst>
          </p:cNvPr>
          <p:cNvSpPr/>
          <p:nvPr/>
        </p:nvSpPr>
        <p:spPr>
          <a:xfrm>
            <a:off x="459429" y="4273662"/>
            <a:ext cx="11477706" cy="3807829"/>
          </a:xfrm>
          <a:custGeom>
            <a:avLst/>
            <a:gdLst>
              <a:gd name="connsiteX0" fmla="*/ 5692308 w 5692308"/>
              <a:gd name="connsiteY0" fmla="*/ 0 h 5299919"/>
              <a:gd name="connsiteX1" fmla="*/ 5687929 w 5692308"/>
              <a:gd name="connsiteY1" fmla="*/ 5299919 h 5299919"/>
              <a:gd name="connsiteX2" fmla="*/ 0 w 5692308"/>
              <a:gd name="connsiteY2" fmla="*/ 5299919 h 5299919"/>
              <a:gd name="connsiteX3" fmla="*/ 4515 w 5692308"/>
              <a:gd name="connsiteY3" fmla="*/ 3664140 h 5299919"/>
              <a:gd name="connsiteX4" fmla="*/ 11174 w 5692308"/>
              <a:gd name="connsiteY4" fmla="*/ 356651 h 529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2308" h="5299919">
                <a:moveTo>
                  <a:pt x="5692308" y="0"/>
                </a:moveTo>
                <a:lnTo>
                  <a:pt x="5687929" y="5299919"/>
                </a:lnTo>
                <a:lnTo>
                  <a:pt x="0" y="5299919"/>
                </a:lnTo>
                <a:lnTo>
                  <a:pt x="4515" y="3664140"/>
                </a:lnTo>
                <a:cubicBezTo>
                  <a:pt x="7845" y="2557203"/>
                  <a:pt x="11174" y="1450266"/>
                  <a:pt x="11174" y="356651"/>
                </a:cubicBezTo>
                <a:close/>
              </a:path>
            </a:pathLst>
          </a:custGeom>
          <a:solidFill>
            <a:schemeClr val="bg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C270AAA8-F7E4-4913-BBAB-8182083DA4C6}"/>
              </a:ext>
            </a:extLst>
          </p:cNvPr>
          <p:cNvGrpSpPr/>
          <p:nvPr/>
        </p:nvGrpSpPr>
        <p:grpSpPr>
          <a:xfrm>
            <a:off x="3981539" y="5216339"/>
            <a:ext cx="1678155" cy="1329232"/>
            <a:chOff x="2618522" y="2011423"/>
            <a:chExt cx="1307273" cy="1329232"/>
          </a:xfrm>
        </p:grpSpPr>
        <p:sp>
          <p:nvSpPr>
            <p:cNvPr id="58" name="TextBox 13">
              <a:extLst>
                <a:ext uri="{FF2B5EF4-FFF2-40B4-BE49-F238E27FC236}">
                  <a16:creationId xmlns:a16="http://schemas.microsoft.com/office/drawing/2014/main" id="{E13352E3-1A82-431C-8C16-D1CFCC97F3DD}"/>
                </a:ext>
              </a:extLst>
            </p:cNvPr>
            <p:cNvSpPr txBox="1"/>
            <p:nvPr/>
          </p:nvSpPr>
          <p:spPr>
            <a:xfrm>
              <a:off x="2618522" y="2011423"/>
              <a:ext cx="1180533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ZA" sz="3200" b="1" dirty="0">
                  <a:solidFill>
                    <a:schemeClr val="accent1"/>
                  </a:solidFill>
                </a:rPr>
                <a:t>Top 3</a:t>
              </a:r>
            </a:p>
          </p:txBody>
        </p:sp>
        <p:sp>
          <p:nvSpPr>
            <p:cNvPr id="59" name="TextBox 14">
              <a:extLst>
                <a:ext uri="{FF2B5EF4-FFF2-40B4-BE49-F238E27FC236}">
                  <a16:creationId xmlns:a16="http://schemas.microsoft.com/office/drawing/2014/main" id="{BF404886-4A3A-4A78-B5EA-77B1ED7A5F9B}"/>
                </a:ext>
              </a:extLst>
            </p:cNvPr>
            <p:cNvSpPr txBox="1"/>
            <p:nvPr/>
          </p:nvSpPr>
          <p:spPr>
            <a:xfrm>
              <a:off x="2674707" y="2536460"/>
              <a:ext cx="1251088" cy="8041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10000"/>
                </a:lnSpc>
                <a:defRPr/>
              </a:pPr>
              <a:r>
                <a:rPr lang="en-ZA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UK, Germany, France</a:t>
              </a:r>
            </a:p>
            <a:p>
              <a:pPr lvl="0">
                <a:lnSpc>
                  <a:spcPct val="110000"/>
                </a:lnSpc>
                <a:defRPr/>
              </a:pPr>
              <a:r>
                <a:rPr lang="en-ZA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E-commerce penetration</a:t>
              </a: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C85EA734-3760-4FF9-B71C-E56683EE0884}"/>
              </a:ext>
            </a:extLst>
          </p:cNvPr>
          <p:cNvGrpSpPr/>
          <p:nvPr/>
        </p:nvGrpSpPr>
        <p:grpSpPr>
          <a:xfrm>
            <a:off x="6837678" y="5263273"/>
            <a:ext cx="2927819" cy="920947"/>
            <a:chOff x="4758704" y="2019372"/>
            <a:chExt cx="2286772" cy="908852"/>
          </a:xfrm>
        </p:grpSpPr>
        <p:sp>
          <p:nvSpPr>
            <p:cNvPr id="61" name="TextBox 11">
              <a:extLst>
                <a:ext uri="{FF2B5EF4-FFF2-40B4-BE49-F238E27FC236}">
                  <a16:creationId xmlns:a16="http://schemas.microsoft.com/office/drawing/2014/main" id="{D39681F0-8F10-48D1-B710-DB361DC384E0}"/>
                </a:ext>
              </a:extLst>
            </p:cNvPr>
            <p:cNvSpPr txBox="1"/>
            <p:nvPr/>
          </p:nvSpPr>
          <p:spPr>
            <a:xfrm>
              <a:off x="4770798" y="2019372"/>
              <a:ext cx="1990583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>
                <a:defRPr/>
              </a:pPr>
              <a:r>
                <a:rPr lang="en-ZA" sz="3200" b="1" dirty="0">
                  <a:solidFill>
                    <a:schemeClr val="accent1"/>
                  </a:solidFill>
                </a:rPr>
                <a:t>+31%</a:t>
              </a:r>
            </a:p>
          </p:txBody>
        </p:sp>
        <p:sp>
          <p:nvSpPr>
            <p:cNvPr id="62" name="TextBox 12">
              <a:extLst>
                <a:ext uri="{FF2B5EF4-FFF2-40B4-BE49-F238E27FC236}">
                  <a16:creationId xmlns:a16="http://schemas.microsoft.com/office/drawing/2014/main" id="{CAA30BBF-C4DA-4FD8-A8D2-8D644379F60B}"/>
                </a:ext>
              </a:extLst>
            </p:cNvPr>
            <p:cNvSpPr txBox="1"/>
            <p:nvPr/>
          </p:nvSpPr>
          <p:spPr>
            <a:xfrm>
              <a:off x="4758704" y="2530295"/>
              <a:ext cx="2286772" cy="39792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ZA" sz="1200" dirty="0">
                  <a:latin typeface="Rakuten Sans"/>
                </a:rPr>
                <a:t>European transaction increase in 2020, varying</a:t>
              </a:r>
              <a:r>
                <a:rPr lang="en-ZA" sz="1200" dirty="0">
                  <a:cs typeface="Rakuten Sans"/>
                </a:rPr>
                <a:t> between 22% in Germany </a:t>
              </a:r>
              <a:br>
                <a:rPr lang="en-ZA" sz="1200" dirty="0">
                  <a:cs typeface="Rakuten Sans"/>
                </a:rPr>
              </a:br>
              <a:r>
                <a:rPr lang="en-ZA" sz="1200" dirty="0">
                  <a:cs typeface="Rakuten Sans"/>
                </a:rPr>
                <a:t>and 75% in Spain</a:t>
              </a:r>
              <a:endParaRPr lang="en-US" dirty="0"/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D776CB3E-2FC5-4E7F-A6F1-7F52D330AAF9}"/>
              </a:ext>
            </a:extLst>
          </p:cNvPr>
          <p:cNvGrpSpPr/>
          <p:nvPr/>
        </p:nvGrpSpPr>
        <p:grpSpPr>
          <a:xfrm>
            <a:off x="1029368" y="5192662"/>
            <a:ext cx="1684739" cy="949558"/>
            <a:chOff x="1001982" y="1986511"/>
            <a:chExt cx="855393" cy="94955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7019EAE-5636-4069-87E6-D173254C074D}"/>
                </a:ext>
              </a:extLst>
            </p:cNvPr>
            <p:cNvSpPr/>
            <p:nvPr/>
          </p:nvSpPr>
          <p:spPr>
            <a:xfrm>
              <a:off x="1001984" y="1986511"/>
              <a:ext cx="855391" cy="504051"/>
            </a:xfrm>
            <a:prstGeom prst="rect">
              <a:avLst/>
            </a:prstGeom>
          </p:spPr>
          <p:txBody>
            <a:bodyPr wrap="square" lIns="0">
              <a:noAutofit/>
            </a:bodyPr>
            <a:lstStyle/>
            <a:p>
              <a:pPr>
                <a:defRPr/>
              </a:pPr>
              <a:r>
                <a:rPr lang="en-ZA" sz="3200" b="1">
                  <a:solidFill>
                    <a:schemeClr val="accent1"/>
                  </a:solidFill>
                </a:rPr>
                <a:t>717 Bn €</a:t>
              </a:r>
            </a:p>
            <a:p>
              <a:pPr>
                <a:defRPr/>
              </a:pPr>
              <a:endParaRPr lang="en-ZA" sz="3200" b="1">
                <a:solidFill>
                  <a:schemeClr val="accent1"/>
                </a:solidFill>
              </a:endParaRPr>
            </a:p>
          </p:txBody>
        </p:sp>
        <p:sp>
          <p:nvSpPr>
            <p:cNvPr id="65" name="TextBox 12">
              <a:extLst>
                <a:ext uri="{FF2B5EF4-FFF2-40B4-BE49-F238E27FC236}">
                  <a16:creationId xmlns:a16="http://schemas.microsoft.com/office/drawing/2014/main" id="{71407DD7-24E6-4E79-89AF-85462054422A}"/>
                </a:ext>
              </a:extLst>
            </p:cNvPr>
            <p:cNvSpPr txBox="1"/>
            <p:nvPr/>
          </p:nvSpPr>
          <p:spPr>
            <a:xfrm>
              <a:off x="1001982" y="2538140"/>
              <a:ext cx="795768" cy="3979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lvl="0">
                <a:lnSpc>
                  <a:spcPct val="110000"/>
                </a:lnSpc>
                <a:defRPr/>
              </a:pPr>
              <a:r>
                <a:rPr lang="en-ZA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E-commerce sector value in 2020  </a:t>
              </a:r>
            </a:p>
            <a:p>
              <a:pPr lvl="0">
                <a:lnSpc>
                  <a:spcPct val="110000"/>
                </a:lnSpc>
                <a:defRPr/>
              </a:pPr>
              <a:r>
                <a:rPr lang="en-ZA" sz="12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(+ 13% YoY)</a:t>
              </a:r>
            </a:p>
          </p:txBody>
        </p:sp>
      </p:grp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7736F149-0397-4731-A346-01A31D67A784}"/>
              </a:ext>
            </a:extLst>
          </p:cNvPr>
          <p:cNvCxnSpPr>
            <a:cxnSpLocks/>
          </p:cNvCxnSpPr>
          <p:nvPr/>
        </p:nvCxnSpPr>
        <p:spPr>
          <a:xfrm flipV="1">
            <a:off x="3405298" y="1791908"/>
            <a:ext cx="0" cy="2160000"/>
          </a:xfrm>
          <a:prstGeom prst="line">
            <a:avLst/>
          </a:prstGeom>
          <a:ln cap="rnd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79E4F1A9-7838-4AD7-8FB4-60AE4D941E0C}"/>
              </a:ext>
            </a:extLst>
          </p:cNvPr>
          <p:cNvCxnSpPr>
            <a:cxnSpLocks/>
          </p:cNvCxnSpPr>
          <p:nvPr/>
        </p:nvCxnSpPr>
        <p:spPr>
          <a:xfrm flipV="1">
            <a:off x="6277178" y="4414076"/>
            <a:ext cx="0" cy="3389550"/>
          </a:xfrm>
          <a:prstGeom prst="line">
            <a:avLst/>
          </a:prstGeom>
          <a:ln cap="rnd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88623B1F-6D08-4712-A6D0-41FF3F531D8F}"/>
              </a:ext>
            </a:extLst>
          </p:cNvPr>
          <p:cNvCxnSpPr>
            <a:cxnSpLocks/>
          </p:cNvCxnSpPr>
          <p:nvPr/>
        </p:nvCxnSpPr>
        <p:spPr>
          <a:xfrm flipV="1">
            <a:off x="6281781" y="1791908"/>
            <a:ext cx="0" cy="2160000"/>
          </a:xfrm>
          <a:prstGeom prst="line">
            <a:avLst/>
          </a:prstGeom>
          <a:ln cap="rnd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89E641C0-0720-4AED-969C-7EF17A2C135E}"/>
              </a:ext>
            </a:extLst>
          </p:cNvPr>
          <p:cNvCxnSpPr>
            <a:cxnSpLocks/>
          </p:cNvCxnSpPr>
          <p:nvPr/>
        </p:nvCxnSpPr>
        <p:spPr>
          <a:xfrm flipV="1">
            <a:off x="3405298" y="4486093"/>
            <a:ext cx="0" cy="3389550"/>
          </a:xfrm>
          <a:prstGeom prst="line">
            <a:avLst/>
          </a:prstGeom>
          <a:ln cap="rnd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DC93ECCB-ED69-4E2D-AAB1-4594EC7058BA}"/>
              </a:ext>
            </a:extLst>
          </p:cNvPr>
          <p:cNvCxnSpPr>
            <a:cxnSpLocks/>
          </p:cNvCxnSpPr>
          <p:nvPr/>
        </p:nvCxnSpPr>
        <p:spPr>
          <a:xfrm flipV="1">
            <a:off x="9542357" y="4362862"/>
            <a:ext cx="0" cy="3389550"/>
          </a:xfrm>
          <a:prstGeom prst="line">
            <a:avLst/>
          </a:prstGeom>
          <a:ln cap="rnd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144B4B46-96F7-4D65-A80B-61A4C9B95DBF}"/>
              </a:ext>
            </a:extLst>
          </p:cNvPr>
          <p:cNvGrpSpPr/>
          <p:nvPr/>
        </p:nvGrpSpPr>
        <p:grpSpPr>
          <a:xfrm>
            <a:off x="10082116" y="5205776"/>
            <a:ext cx="1474085" cy="916697"/>
            <a:chOff x="7717477" y="2019372"/>
            <a:chExt cx="1747462" cy="916697"/>
          </a:xfrm>
        </p:grpSpPr>
        <p:sp>
          <p:nvSpPr>
            <p:cNvPr id="72" name="TextBox 11">
              <a:extLst>
                <a:ext uri="{FF2B5EF4-FFF2-40B4-BE49-F238E27FC236}">
                  <a16:creationId xmlns:a16="http://schemas.microsoft.com/office/drawing/2014/main" id="{CC2C432C-3C61-4D18-B182-3D97D712B7EB}"/>
                </a:ext>
              </a:extLst>
            </p:cNvPr>
            <p:cNvSpPr txBox="1"/>
            <p:nvPr/>
          </p:nvSpPr>
          <p:spPr>
            <a:xfrm>
              <a:off x="7717477" y="2019372"/>
              <a:ext cx="1450754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>
                <a:defRPr/>
              </a:pPr>
              <a:r>
                <a:rPr lang="en-ZA" sz="3200" b="1" dirty="0">
                  <a:solidFill>
                    <a:schemeClr val="accent1"/>
                  </a:solidFill>
                </a:rPr>
                <a:t>70%</a:t>
              </a:r>
              <a:endParaRPr lang="en-ZA" sz="3200" b="1" dirty="0">
                <a:solidFill>
                  <a:schemeClr val="accent1"/>
                </a:solidFill>
                <a:cs typeface="Rakuten Sans"/>
              </a:endParaRPr>
            </a:p>
          </p:txBody>
        </p:sp>
        <p:sp>
          <p:nvSpPr>
            <p:cNvPr id="73" name="TextBox 12">
              <a:extLst>
                <a:ext uri="{FF2B5EF4-FFF2-40B4-BE49-F238E27FC236}">
                  <a16:creationId xmlns:a16="http://schemas.microsoft.com/office/drawing/2014/main" id="{A66397DD-91B2-4A68-9121-4114C173290F}"/>
                </a:ext>
              </a:extLst>
            </p:cNvPr>
            <p:cNvSpPr txBox="1"/>
            <p:nvPr/>
          </p:nvSpPr>
          <p:spPr>
            <a:xfrm>
              <a:off x="7717477" y="2538140"/>
              <a:ext cx="1747462" cy="39792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ZA" sz="1200" dirty="0">
                  <a:latin typeface="Rakuten Sans"/>
                </a:rPr>
                <a:t>of the total </a:t>
              </a:r>
              <a:br>
                <a:rPr lang="en-ZA" sz="1200" dirty="0">
                  <a:latin typeface="Rakuten Sans"/>
                </a:rPr>
              </a:br>
              <a:r>
                <a:rPr lang="en-ZA" sz="1200" dirty="0">
                  <a:latin typeface="Rakuten Sans"/>
                </a:rPr>
                <a:t>E-commerce value is in Western Europe</a:t>
              </a:r>
              <a:endParaRPr lang="en-ZA" sz="1200" dirty="0">
                <a:latin typeface="Rakuten Sans"/>
                <a:cs typeface="Rakuten Sans"/>
              </a:endParaRPr>
            </a:p>
          </p:txBody>
        </p:sp>
      </p:grpSp>
      <p:sp>
        <p:nvSpPr>
          <p:cNvPr id="79" name="TextBox 296">
            <a:extLst>
              <a:ext uri="{FF2B5EF4-FFF2-40B4-BE49-F238E27FC236}">
                <a16:creationId xmlns:a16="http://schemas.microsoft.com/office/drawing/2014/main" id="{F35496C9-9A6E-44AE-859F-D6A0C6EBC552}"/>
              </a:ext>
            </a:extLst>
          </p:cNvPr>
          <p:cNvSpPr txBox="1"/>
          <p:nvPr/>
        </p:nvSpPr>
        <p:spPr>
          <a:xfrm>
            <a:off x="10410105" y="6574053"/>
            <a:ext cx="3693003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fr-FR" sz="800" i="1" dirty="0">
                <a:solidFill>
                  <a:schemeClr val="bg1">
                    <a:lumMod val="50000"/>
                  </a:schemeClr>
                </a:solidFill>
                <a:latin typeface="Rakuten Sans"/>
              </a:rPr>
              <a:t>* Source: FEVAD, STATISTICA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E4D3D8D0-8FEE-4D6B-A940-E9CF9B071BDF}"/>
              </a:ext>
            </a:extLst>
          </p:cNvPr>
          <p:cNvGrpSpPr/>
          <p:nvPr/>
        </p:nvGrpSpPr>
        <p:grpSpPr>
          <a:xfrm>
            <a:off x="4667650" y="3289795"/>
            <a:ext cx="2780316" cy="1026248"/>
            <a:chOff x="996950" y="5133975"/>
            <a:chExt cx="3064968" cy="1210468"/>
          </a:xfrm>
          <a:solidFill>
            <a:srgbClr val="C00000"/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F811DF5-5D0F-4634-88D7-DF036A7E3A40}"/>
                </a:ext>
              </a:extLst>
            </p:cNvPr>
            <p:cNvSpPr/>
            <p:nvPr/>
          </p:nvSpPr>
          <p:spPr>
            <a:xfrm>
              <a:off x="996950" y="5133975"/>
              <a:ext cx="3064968" cy="12104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82" name="TextBox 11">
              <a:extLst>
                <a:ext uri="{FF2B5EF4-FFF2-40B4-BE49-F238E27FC236}">
                  <a16:creationId xmlns:a16="http://schemas.microsoft.com/office/drawing/2014/main" id="{7F0DCF54-1394-4586-8D16-501E4A382B0E}"/>
                </a:ext>
              </a:extLst>
            </p:cNvPr>
            <p:cNvSpPr txBox="1"/>
            <p:nvPr/>
          </p:nvSpPr>
          <p:spPr>
            <a:xfrm>
              <a:off x="1169990" y="5442489"/>
              <a:ext cx="2696647" cy="69932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R="0" lvl="0" indent="0"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4800" b="1" dirty="0">
                  <a:solidFill>
                    <a:schemeClr val="bg1"/>
                  </a:solidFill>
                </a:rPr>
                <a:t>EUROPE</a:t>
              </a:r>
            </a:p>
          </p:txBody>
        </p:sp>
      </p:grp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3DDA998D-44F6-46C0-AB6E-1DD69BB9D156}"/>
              </a:ext>
            </a:extLst>
          </p:cNvPr>
          <p:cNvCxnSpPr>
            <a:cxnSpLocks/>
          </p:cNvCxnSpPr>
          <p:nvPr/>
        </p:nvCxnSpPr>
        <p:spPr>
          <a:xfrm flipV="1">
            <a:off x="9542357" y="1737908"/>
            <a:ext cx="0" cy="2160000"/>
          </a:xfrm>
          <a:prstGeom prst="line">
            <a:avLst/>
          </a:prstGeom>
          <a:ln cap="rnd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4B651777-56FC-4814-83C0-91E11D674E91}"/>
              </a:ext>
            </a:extLst>
          </p:cNvPr>
          <p:cNvGrpSpPr/>
          <p:nvPr/>
        </p:nvGrpSpPr>
        <p:grpSpPr>
          <a:xfrm>
            <a:off x="10079339" y="1787135"/>
            <a:ext cx="1734707" cy="1263032"/>
            <a:chOff x="7579954" y="2019372"/>
            <a:chExt cx="2056417" cy="1263032"/>
          </a:xfrm>
        </p:grpSpPr>
        <p:sp>
          <p:nvSpPr>
            <p:cNvPr id="85" name="TextBox 11">
              <a:extLst>
                <a:ext uri="{FF2B5EF4-FFF2-40B4-BE49-F238E27FC236}">
                  <a16:creationId xmlns:a16="http://schemas.microsoft.com/office/drawing/2014/main" id="{325F0B91-2C10-4D63-8000-E1DD6285DDC3}"/>
                </a:ext>
              </a:extLst>
            </p:cNvPr>
            <p:cNvSpPr txBox="1"/>
            <p:nvPr/>
          </p:nvSpPr>
          <p:spPr>
            <a:xfrm>
              <a:off x="7579954" y="2019372"/>
              <a:ext cx="2056417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>
                <a:defRPr/>
              </a:pPr>
              <a:r>
                <a:rPr lang="en-ZA" sz="3600" b="1" dirty="0">
                  <a:solidFill>
                    <a:schemeClr val="bg1"/>
                  </a:solidFill>
                </a:rPr>
                <a:t>+ 17 400</a:t>
              </a:r>
            </a:p>
          </p:txBody>
        </p:sp>
        <p:sp>
          <p:nvSpPr>
            <p:cNvPr id="86" name="TextBox 12">
              <a:extLst>
                <a:ext uri="{FF2B5EF4-FFF2-40B4-BE49-F238E27FC236}">
                  <a16:creationId xmlns:a16="http://schemas.microsoft.com/office/drawing/2014/main" id="{23E884AB-FDDB-4880-8A62-107BE9B4B410}"/>
                </a:ext>
              </a:extLst>
            </p:cNvPr>
            <p:cNvSpPr txBox="1"/>
            <p:nvPr/>
          </p:nvSpPr>
          <p:spPr>
            <a:xfrm>
              <a:off x="7583248" y="2884475"/>
              <a:ext cx="1747462" cy="39792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ZA" sz="1400" dirty="0">
                  <a:solidFill>
                    <a:schemeClr val="bg1"/>
                  </a:solidFill>
                  <a:latin typeface="Rakuten Sans"/>
                </a:rPr>
                <a:t>E-commerce websites YoY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260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que 9">
            <a:extLst>
              <a:ext uri="{FF2B5EF4-FFF2-40B4-BE49-F238E27FC236}">
                <a16:creationId xmlns:a16="http://schemas.microsoft.com/office/drawing/2014/main" id="{C0029D9C-0051-4A01-A982-0D144C76B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 flipH="1">
            <a:off x="-6460761" y="-6293366"/>
            <a:ext cx="18710015" cy="9178614"/>
          </a:xfrm>
          <a:prstGeom prst="rect">
            <a:avLst/>
          </a:prstGeom>
        </p:spPr>
      </p:pic>
      <p:sp>
        <p:nvSpPr>
          <p:cNvPr id="40" name="Graphic 11">
            <a:extLst>
              <a:ext uri="{FF2B5EF4-FFF2-40B4-BE49-F238E27FC236}">
                <a16:creationId xmlns:a16="http://schemas.microsoft.com/office/drawing/2014/main" id="{9202A2ED-AFBC-41B4-8E9F-1B3792BB1308}"/>
              </a:ext>
            </a:extLst>
          </p:cNvPr>
          <p:cNvSpPr/>
          <p:nvPr/>
        </p:nvSpPr>
        <p:spPr>
          <a:xfrm>
            <a:off x="7244126" y="791973"/>
            <a:ext cx="4434850" cy="5833679"/>
          </a:xfrm>
          <a:custGeom>
            <a:avLst/>
            <a:gdLst>
              <a:gd name="connsiteX0" fmla="*/ 2255778 w 2255777"/>
              <a:gd name="connsiteY0" fmla="*/ 696372 h 696372"/>
              <a:gd name="connsiteX1" fmla="*/ 2255778 w 2255777"/>
              <a:gd name="connsiteY1" fmla="*/ 0 h 696372"/>
              <a:gd name="connsiteX2" fmla="*/ 0 w 2255777"/>
              <a:gd name="connsiteY2" fmla="*/ 99894 h 696372"/>
              <a:gd name="connsiteX3" fmla="*/ 0 w 2255777"/>
              <a:gd name="connsiteY3" fmla="*/ 696372 h 696372"/>
              <a:gd name="connsiteX0" fmla="*/ 2255778 w 2255778"/>
              <a:gd name="connsiteY0" fmla="*/ 696372 h 696372"/>
              <a:gd name="connsiteX1" fmla="*/ 2255778 w 2255778"/>
              <a:gd name="connsiteY1" fmla="*/ 0 h 696372"/>
              <a:gd name="connsiteX2" fmla="*/ 0 w 2255778"/>
              <a:gd name="connsiteY2" fmla="*/ 67820 h 696372"/>
              <a:gd name="connsiteX3" fmla="*/ 0 w 2255778"/>
              <a:gd name="connsiteY3" fmla="*/ 696372 h 696372"/>
              <a:gd name="connsiteX0" fmla="*/ 2255778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  <a:gd name="connsiteX0" fmla="*/ 2257739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025" h="667820">
                <a:moveTo>
                  <a:pt x="2257739" y="667820"/>
                </a:moveTo>
                <a:cubicBezTo>
                  <a:pt x="2259155" y="445213"/>
                  <a:pt x="2258609" y="222607"/>
                  <a:pt x="2260025" y="0"/>
                </a:cubicBezTo>
                <a:lnTo>
                  <a:pt x="0" y="39268"/>
                </a:lnTo>
                <a:lnTo>
                  <a:pt x="0" y="667820"/>
                </a:lnTo>
              </a:path>
            </a:pathLst>
          </a:cu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pic>
        <p:nvPicPr>
          <p:cNvPr id="7" name="Espace réservé pour une image  6" descr="Une image contenant texte, personne, intérieur, portable&#10;&#10;Description générée automatiquement">
            <a:extLst>
              <a:ext uri="{FF2B5EF4-FFF2-40B4-BE49-F238E27FC236}">
                <a16:creationId xmlns:a16="http://schemas.microsoft.com/office/drawing/2014/main" id="{9EFFF790-B7F5-4FD9-A0F9-CAF2E8FF60C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t="3052" r="37495" b="2071"/>
          <a:stretch/>
        </p:blipFill>
        <p:spPr>
          <a:xfrm>
            <a:off x="6864362" y="1024321"/>
            <a:ext cx="4592812" cy="5833679"/>
          </a:xfr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563D12F-1D8B-41AF-889E-6E2824D5F0FC}"/>
              </a:ext>
            </a:extLst>
          </p:cNvPr>
          <p:cNvGrpSpPr/>
          <p:nvPr/>
        </p:nvGrpSpPr>
        <p:grpSpPr>
          <a:xfrm>
            <a:off x="1125441" y="3154515"/>
            <a:ext cx="4307831" cy="1316646"/>
            <a:chOff x="5787616" y="3744761"/>
            <a:chExt cx="3931905" cy="208153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2AE2BC-F7E1-4EFA-BC46-7BAF15482023}"/>
                </a:ext>
              </a:extLst>
            </p:cNvPr>
            <p:cNvSpPr txBox="1"/>
            <p:nvPr/>
          </p:nvSpPr>
          <p:spPr>
            <a:xfrm>
              <a:off x="5799873" y="3744761"/>
              <a:ext cx="3919648" cy="97315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defRPr/>
              </a:pPr>
              <a:r>
                <a:rPr lang="en-ZA" sz="2000" dirty="0">
                  <a:solidFill>
                    <a:srgbClr val="C00000"/>
                  </a:solidFill>
                  <a:latin typeface="Rakuten Sans bold"/>
                </a:rPr>
                <a:t>2. Training &amp; mentoring programme</a:t>
              </a:r>
              <a:br>
                <a:rPr lang="en-ZA" sz="2000" dirty="0">
                  <a:solidFill>
                    <a:srgbClr val="C00000"/>
                  </a:solidFill>
                  <a:latin typeface="Rakuten Sans bold"/>
                </a:rPr>
              </a:br>
              <a:r>
                <a:rPr lang="en-ZA" sz="2000" dirty="0">
                  <a:solidFill>
                    <a:srgbClr val="C00000"/>
                  </a:solidFill>
                  <a:latin typeface="Rakuten Sans bold"/>
                </a:rPr>
                <a:t> </a:t>
              </a:r>
              <a:endParaRPr lang="en-ZA" sz="2000" b="0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kuten Sans bold"/>
                <a:cs typeface="Rakuten Sans bold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36A1AC21-9D43-41DD-A42D-3A1DA500F750}"/>
                </a:ext>
              </a:extLst>
            </p:cNvPr>
            <p:cNvSpPr txBox="1"/>
            <p:nvPr/>
          </p:nvSpPr>
          <p:spPr>
            <a:xfrm>
              <a:off x="5787616" y="5641629"/>
              <a:ext cx="2832411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ZA" sz="1200" i="0" u="none" strike="noStrike" kern="1200" cap="none" spc="0" normalizeH="0" baseline="0">
                <a:ln>
                  <a:noFill/>
                </a:ln>
                <a:effectLst/>
                <a:uLnTx/>
                <a:uFillTx/>
                <a:latin typeface="Rakuten Sans" panose="020B0503020203020204" pitchFamily="34" charset="0"/>
                <a:cs typeface="Rakuten Sans" panose="020B050302020302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731399B-7EF7-409A-87E8-146A1DBD9ABA}"/>
              </a:ext>
            </a:extLst>
          </p:cNvPr>
          <p:cNvGrpSpPr/>
          <p:nvPr/>
        </p:nvGrpSpPr>
        <p:grpSpPr>
          <a:xfrm>
            <a:off x="1119271" y="4354353"/>
            <a:ext cx="5180288" cy="1195357"/>
            <a:chOff x="7989681" y="5447380"/>
            <a:chExt cx="4369784" cy="1195357"/>
          </a:xfrm>
        </p:grpSpPr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6F7078FB-E523-4D94-BA96-5208D9C3B9AC}"/>
                </a:ext>
              </a:extLst>
            </p:cNvPr>
            <p:cNvSpPr txBox="1"/>
            <p:nvPr/>
          </p:nvSpPr>
          <p:spPr>
            <a:xfrm>
              <a:off x="7989681" y="5447380"/>
              <a:ext cx="3335245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defRPr/>
              </a:pPr>
              <a:r>
                <a:rPr lang="en-ZA" sz="2000" dirty="0">
                  <a:solidFill>
                    <a:srgbClr val="C00000"/>
                  </a:solidFill>
                  <a:latin typeface="Rakuten Sans bold"/>
                  <a:cs typeface="Rakuten Sans bold"/>
                </a:rPr>
                <a:t>3. Tech support</a:t>
              </a:r>
              <a:endParaRPr kumimoji="0" lang="en-ZA" sz="2000" b="0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kuten Sans bold"/>
                <a:ea typeface="+mn-ea"/>
                <a:cs typeface="+mn-cs"/>
              </a:endParaRP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9F926876-AAD9-4850-A70E-92E7C3BE50B6}"/>
                </a:ext>
              </a:extLst>
            </p:cNvPr>
            <p:cNvSpPr txBox="1"/>
            <p:nvPr/>
          </p:nvSpPr>
          <p:spPr>
            <a:xfrm>
              <a:off x="7999443" y="5904073"/>
              <a:ext cx="4360022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defRPr/>
              </a:pPr>
              <a:r>
                <a:rPr lang="en-ZA" sz="1200" dirty="0">
                  <a:latin typeface="Rakuten Sans"/>
                  <a:cs typeface="Rakuten Sans"/>
                </a:rPr>
                <a:t>- Click and collect free activation to connect physical stores to online sales and to drive traffic offline</a:t>
              </a:r>
            </a:p>
            <a:p>
              <a:pPr algn="just">
                <a:defRPr/>
              </a:pPr>
              <a:r>
                <a:rPr lang="en-ZA" sz="1200" dirty="0">
                  <a:latin typeface="Rakuten Sans"/>
                  <a:cs typeface="Rakuten Sans"/>
                </a:rPr>
                <a:t>- AI solutions to provide merchants with fast onboarding and to accelerate first sales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6F0D50F-8774-4E9C-8487-E64F8BDE7DCF}"/>
              </a:ext>
            </a:extLst>
          </p:cNvPr>
          <p:cNvGrpSpPr/>
          <p:nvPr/>
        </p:nvGrpSpPr>
        <p:grpSpPr>
          <a:xfrm rot="16200000">
            <a:off x="2233489" y="1883541"/>
            <a:ext cx="1204012" cy="3432447"/>
            <a:chOff x="8169118" y="4996766"/>
            <a:chExt cx="2491034" cy="1057572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C95D9BC2-1843-447F-A102-F30D35CED653}"/>
                </a:ext>
              </a:extLst>
            </p:cNvPr>
            <p:cNvCxnSpPr/>
            <p:nvPr/>
          </p:nvCxnSpPr>
          <p:spPr>
            <a:xfrm>
              <a:off x="8169118" y="4996766"/>
              <a:ext cx="0" cy="1057572"/>
            </a:xfrm>
            <a:prstGeom prst="line">
              <a:avLst/>
            </a:prstGeom>
            <a:ln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434EFB84-D1CC-4D9F-88D8-83E84427C6F1}"/>
                </a:ext>
              </a:extLst>
            </p:cNvPr>
            <p:cNvCxnSpPr/>
            <p:nvPr/>
          </p:nvCxnSpPr>
          <p:spPr>
            <a:xfrm>
              <a:off x="10660152" y="4996766"/>
              <a:ext cx="0" cy="1057572"/>
            </a:xfrm>
            <a:prstGeom prst="line">
              <a:avLst/>
            </a:prstGeom>
            <a:ln cap="rnd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5B3D3C7B-8426-469B-9E53-626814181D8C}"/>
              </a:ext>
            </a:extLst>
          </p:cNvPr>
          <p:cNvSpPr txBox="1">
            <a:spLocks/>
          </p:cNvSpPr>
          <p:nvPr/>
        </p:nvSpPr>
        <p:spPr>
          <a:xfrm>
            <a:off x="1043238" y="503094"/>
            <a:ext cx="6616365" cy="7110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b="1" dirty="0">
                <a:solidFill>
                  <a:srgbClr val="C00000"/>
                </a:solidFill>
              </a:rPr>
              <a:t>"E-Commerce for All"</a:t>
            </a:r>
            <a:br>
              <a:rPr lang="en-ZA" b="1" dirty="0"/>
            </a:br>
            <a:r>
              <a:rPr lang="en-ZA" b="1" dirty="0">
                <a:solidFill>
                  <a:srgbClr val="C00000"/>
                </a:solidFill>
              </a:rPr>
              <a:t>Rakuten's urgency measures </a:t>
            </a:r>
            <a:br>
              <a:rPr lang="en-ZA" b="1" dirty="0"/>
            </a:br>
            <a:r>
              <a:rPr lang="en-ZA" b="1" dirty="0">
                <a:solidFill>
                  <a:srgbClr val="C00000"/>
                </a:solidFill>
              </a:rPr>
              <a:t>to support SMEs during lockdown</a:t>
            </a:r>
          </a:p>
        </p:txBody>
      </p:sp>
      <p:grpSp>
        <p:nvGrpSpPr>
          <p:cNvPr id="31" name="Groupe 14">
            <a:extLst>
              <a:ext uri="{FF2B5EF4-FFF2-40B4-BE49-F238E27FC236}">
                <a16:creationId xmlns:a16="http://schemas.microsoft.com/office/drawing/2014/main" id="{E65DD489-EF0A-4644-B7A9-F0F9D99DFF51}"/>
              </a:ext>
            </a:extLst>
          </p:cNvPr>
          <p:cNvGrpSpPr/>
          <p:nvPr/>
        </p:nvGrpSpPr>
        <p:grpSpPr>
          <a:xfrm>
            <a:off x="1141491" y="2089821"/>
            <a:ext cx="5177667" cy="780755"/>
            <a:chOff x="2096723" y="4313290"/>
            <a:chExt cx="2602592" cy="780755"/>
          </a:xfrm>
        </p:grpSpPr>
        <p:sp>
          <p:nvSpPr>
            <p:cNvPr id="33" name="TextBox 13">
              <a:extLst>
                <a:ext uri="{FF2B5EF4-FFF2-40B4-BE49-F238E27FC236}">
                  <a16:creationId xmlns:a16="http://schemas.microsoft.com/office/drawing/2014/main" id="{6F86B2D6-19F9-4793-8AB5-1C241F6CCC99}"/>
                </a:ext>
              </a:extLst>
            </p:cNvPr>
            <p:cNvSpPr txBox="1"/>
            <p:nvPr/>
          </p:nvSpPr>
          <p:spPr>
            <a:xfrm>
              <a:off x="2096723" y="4313290"/>
              <a:ext cx="1847995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ZA" sz="2000" dirty="0">
                  <a:solidFill>
                    <a:srgbClr val="C00000"/>
                  </a:solidFill>
                  <a:latin typeface="Rakuten Sans bold"/>
                </a:rPr>
                <a:t>1. Financial support</a:t>
              </a:r>
              <a:endParaRPr kumimoji="0" lang="en-ZA" sz="2000" b="0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akuten Sans bold"/>
                <a:ea typeface="+mn-ea"/>
                <a:cs typeface="+mn-cs"/>
              </a:endParaRPr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CC55AEE4-2E57-4BED-92C7-46A3EA1393FF}"/>
                </a:ext>
              </a:extLst>
            </p:cNvPr>
            <p:cNvSpPr txBox="1"/>
            <p:nvPr/>
          </p:nvSpPr>
          <p:spPr>
            <a:xfrm>
              <a:off x="2096723" y="4724713"/>
              <a:ext cx="260259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en-ZA" sz="1200" dirty="0">
                  <a:ea typeface="+mn-lt"/>
                  <a:cs typeface="+mn-lt"/>
                </a:rPr>
                <a:t>Free subscription measures to reduce merchants investment costs related to the digitization of their activity</a:t>
              </a:r>
              <a:endParaRPr lang="en-ZA" sz="1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+mn-lt"/>
                <a:cs typeface="+mn-lt"/>
              </a:endParaRPr>
            </a:p>
          </p:txBody>
        </p:sp>
      </p:grpSp>
      <p:sp>
        <p:nvSpPr>
          <p:cNvPr id="5" name="TextBox 9">
            <a:extLst>
              <a:ext uri="{FF2B5EF4-FFF2-40B4-BE49-F238E27FC236}">
                <a16:creationId xmlns:a16="http://schemas.microsoft.com/office/drawing/2014/main" id="{88F0F1BA-B474-46A1-A8E6-624DD3035C22}"/>
              </a:ext>
            </a:extLst>
          </p:cNvPr>
          <p:cNvSpPr txBox="1"/>
          <p:nvPr/>
        </p:nvSpPr>
        <p:spPr>
          <a:xfrm>
            <a:off x="1138870" y="3536256"/>
            <a:ext cx="5180289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ZA" sz="1200" dirty="0">
                <a:ea typeface="+mn-lt"/>
                <a:cs typeface="+mn-lt"/>
              </a:rPr>
              <a:t>Providing merchants with intensive courses related to online sales development. One to one training sessions carried out by our </a:t>
            </a:r>
            <a:br>
              <a:rPr lang="en-ZA" sz="1200" dirty="0">
                <a:ea typeface="+mn-lt"/>
                <a:cs typeface="+mn-lt"/>
              </a:rPr>
            </a:br>
            <a:r>
              <a:rPr lang="en-ZA" sz="1200" dirty="0">
                <a:ea typeface="+mn-lt"/>
                <a:cs typeface="+mn-lt"/>
              </a:rPr>
              <a:t>E-Commerce Consultants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0CF45A-3A2E-4D66-BA7F-5DF91F73BA10}"/>
              </a:ext>
            </a:extLst>
          </p:cNvPr>
          <p:cNvSpPr/>
          <p:nvPr/>
        </p:nvSpPr>
        <p:spPr>
          <a:xfrm>
            <a:off x="1138870" y="5698626"/>
            <a:ext cx="5180289" cy="927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/>
              <a:t>2021 &amp; beyond: </a:t>
            </a:r>
            <a:r>
              <a:rPr lang="en-US" sz="1600" dirty="0"/>
              <a:t>Joint action plan in collaboration with the French Chambers of Commerce to accelerate SMEs digitization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027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aphic 11">
            <a:extLst>
              <a:ext uri="{FF2B5EF4-FFF2-40B4-BE49-F238E27FC236}">
                <a16:creationId xmlns:a16="http://schemas.microsoft.com/office/drawing/2014/main" id="{94D68FD6-1C1B-4F26-A9B5-5AE2E5FED70F}"/>
              </a:ext>
            </a:extLst>
          </p:cNvPr>
          <p:cNvSpPr/>
          <p:nvPr/>
        </p:nvSpPr>
        <p:spPr>
          <a:xfrm>
            <a:off x="1001984" y="1770129"/>
            <a:ext cx="5190016" cy="5087871"/>
          </a:xfrm>
          <a:custGeom>
            <a:avLst/>
            <a:gdLst>
              <a:gd name="connsiteX0" fmla="*/ 2255778 w 2255777"/>
              <a:gd name="connsiteY0" fmla="*/ 696372 h 696372"/>
              <a:gd name="connsiteX1" fmla="*/ 2255778 w 2255777"/>
              <a:gd name="connsiteY1" fmla="*/ 0 h 696372"/>
              <a:gd name="connsiteX2" fmla="*/ 0 w 2255777"/>
              <a:gd name="connsiteY2" fmla="*/ 99894 h 696372"/>
              <a:gd name="connsiteX3" fmla="*/ 0 w 2255777"/>
              <a:gd name="connsiteY3" fmla="*/ 696372 h 696372"/>
              <a:gd name="connsiteX0" fmla="*/ 2255778 w 2255778"/>
              <a:gd name="connsiteY0" fmla="*/ 696372 h 696372"/>
              <a:gd name="connsiteX1" fmla="*/ 2255778 w 2255778"/>
              <a:gd name="connsiteY1" fmla="*/ 0 h 696372"/>
              <a:gd name="connsiteX2" fmla="*/ 0 w 2255778"/>
              <a:gd name="connsiteY2" fmla="*/ 67820 h 696372"/>
              <a:gd name="connsiteX3" fmla="*/ 0 w 2255778"/>
              <a:gd name="connsiteY3" fmla="*/ 696372 h 696372"/>
              <a:gd name="connsiteX0" fmla="*/ 2255778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  <a:gd name="connsiteX0" fmla="*/ 2257739 w 2260025"/>
              <a:gd name="connsiteY0" fmla="*/ 667820 h 667820"/>
              <a:gd name="connsiteX1" fmla="*/ 2260025 w 2260025"/>
              <a:gd name="connsiteY1" fmla="*/ 0 h 667820"/>
              <a:gd name="connsiteX2" fmla="*/ 0 w 2260025"/>
              <a:gd name="connsiteY2" fmla="*/ 39268 h 667820"/>
              <a:gd name="connsiteX3" fmla="*/ 0 w 2260025"/>
              <a:gd name="connsiteY3" fmla="*/ 667820 h 66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025" h="667820">
                <a:moveTo>
                  <a:pt x="2257739" y="667820"/>
                </a:moveTo>
                <a:cubicBezTo>
                  <a:pt x="2259155" y="445213"/>
                  <a:pt x="2258609" y="222607"/>
                  <a:pt x="2260025" y="0"/>
                </a:cubicBezTo>
                <a:lnTo>
                  <a:pt x="0" y="39268"/>
                </a:lnTo>
                <a:lnTo>
                  <a:pt x="0" y="667820"/>
                </a:lnTo>
              </a:path>
            </a:pathLst>
          </a:cu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C6EEA237-2E7D-4AA5-908E-C31FDCD1C5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7067" y="568915"/>
            <a:ext cx="8338964" cy="1047750"/>
          </a:xfrm>
        </p:spPr>
        <p:txBody>
          <a:bodyPr anchor="t"/>
          <a:lstStyle/>
          <a:p>
            <a:r>
              <a:rPr lang="fr-FR" dirty="0">
                <a:latin typeface="Rakuten Sans"/>
                <a:cs typeface="Rakuten Sans"/>
              </a:rPr>
              <a:t>How </a:t>
            </a:r>
            <a:r>
              <a:rPr lang="fr-FR" dirty="0" err="1">
                <a:latin typeface="Rakuten Sans"/>
                <a:cs typeface="Rakuten Sans"/>
              </a:rPr>
              <a:t>we</a:t>
            </a:r>
            <a:r>
              <a:rPr lang="fr-FR" dirty="0">
                <a:latin typeface="Rakuten Sans"/>
                <a:cs typeface="Rakuten Sans"/>
              </a:rPr>
              <a:t> </a:t>
            </a:r>
            <a:r>
              <a:rPr lang="fr-FR" dirty="0" err="1">
                <a:latin typeface="Rakuten Sans"/>
                <a:cs typeface="Rakuten Sans"/>
              </a:rPr>
              <a:t>empowered</a:t>
            </a:r>
            <a:r>
              <a:rPr lang="fr-FR" dirty="0">
                <a:latin typeface="Rakuten Sans"/>
                <a:cs typeface="Rakuten Sans"/>
              </a:rPr>
              <a:t> </a:t>
            </a:r>
            <a:endParaRPr lang="fr-FR" dirty="0">
              <a:latin typeface="Rakuten Sans" panose="020B0604020202020204" charset="0"/>
              <a:cs typeface="Rakuten Sans" panose="020B0604020202020204" charset="0"/>
            </a:endParaRPr>
          </a:p>
          <a:p>
            <a:r>
              <a:rPr lang="fr-FR" b="1" dirty="0" err="1">
                <a:latin typeface="Rakuten Sans"/>
                <a:cs typeface="Rakuten Sans"/>
              </a:rPr>
              <a:t>retail</a:t>
            </a:r>
            <a:r>
              <a:rPr lang="fr-FR" b="1" dirty="0">
                <a:latin typeface="Rakuten Sans"/>
                <a:cs typeface="Rakuten Sans"/>
              </a:rPr>
              <a:t> in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8F6ADD-88D4-47BD-B9BD-A64D9C2A1DB6}"/>
              </a:ext>
            </a:extLst>
          </p:cNvPr>
          <p:cNvSpPr txBox="1"/>
          <p:nvPr/>
        </p:nvSpPr>
        <p:spPr>
          <a:xfrm>
            <a:off x="1620830" y="4837141"/>
            <a:ext cx="4574441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chemeClr val="accent2"/>
                </a:solidFill>
              </a:rPr>
              <a:t>Click &amp; </a:t>
            </a:r>
            <a:r>
              <a:rPr lang="fr-FR" sz="2400" b="1" dirty="0" err="1">
                <a:solidFill>
                  <a:schemeClr val="accent2"/>
                </a:solidFill>
              </a:rPr>
              <a:t>Collect</a:t>
            </a:r>
            <a:r>
              <a:rPr lang="fr-FR" sz="2400" b="1" dirty="0">
                <a:solidFill>
                  <a:schemeClr val="accent2"/>
                </a:solidFill>
              </a:rPr>
              <a:t> </a:t>
            </a:r>
            <a:r>
              <a:rPr lang="fr-FR" sz="2400" b="1" dirty="0" err="1">
                <a:solidFill>
                  <a:schemeClr val="accent2"/>
                </a:solidFill>
              </a:rPr>
              <a:t>Growth</a:t>
            </a:r>
            <a:r>
              <a:rPr lang="fr-FR" sz="2400" b="1" dirty="0">
                <a:solidFill>
                  <a:schemeClr val="accent2"/>
                </a:solidFill>
              </a:rPr>
              <a:t>: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3200" b="1" dirty="0">
                <a:solidFill>
                  <a:schemeClr val="accent1"/>
                </a:solidFill>
              </a:rPr>
              <a:t>+60% </a:t>
            </a:r>
            <a:endParaRPr lang="fr-FR" sz="2000" dirty="0">
              <a:solidFill>
                <a:schemeClr val="accent1"/>
              </a:solidFill>
              <a:cs typeface="Rakuten Sans"/>
            </a:endParaRPr>
          </a:p>
        </p:txBody>
      </p:sp>
      <p:sp>
        <p:nvSpPr>
          <p:cNvPr id="57" name="Forme libre : forme 56">
            <a:extLst>
              <a:ext uri="{FF2B5EF4-FFF2-40B4-BE49-F238E27FC236}">
                <a16:creationId xmlns:a16="http://schemas.microsoft.com/office/drawing/2014/main" id="{00C6A758-96D5-4964-AA66-3371500A9FDA}"/>
              </a:ext>
            </a:extLst>
          </p:cNvPr>
          <p:cNvSpPr/>
          <p:nvPr/>
        </p:nvSpPr>
        <p:spPr>
          <a:xfrm>
            <a:off x="6340749" y="1558081"/>
            <a:ext cx="5692308" cy="5299919"/>
          </a:xfrm>
          <a:custGeom>
            <a:avLst/>
            <a:gdLst>
              <a:gd name="connsiteX0" fmla="*/ 5692308 w 5692308"/>
              <a:gd name="connsiteY0" fmla="*/ 0 h 5299919"/>
              <a:gd name="connsiteX1" fmla="*/ 5687929 w 5692308"/>
              <a:gd name="connsiteY1" fmla="*/ 5299919 h 5299919"/>
              <a:gd name="connsiteX2" fmla="*/ 0 w 5692308"/>
              <a:gd name="connsiteY2" fmla="*/ 5299919 h 5299919"/>
              <a:gd name="connsiteX3" fmla="*/ 4515 w 5692308"/>
              <a:gd name="connsiteY3" fmla="*/ 3664140 h 5299919"/>
              <a:gd name="connsiteX4" fmla="*/ 11174 w 5692308"/>
              <a:gd name="connsiteY4" fmla="*/ 356651 h 529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2308" h="5299919">
                <a:moveTo>
                  <a:pt x="5692308" y="0"/>
                </a:moveTo>
                <a:lnTo>
                  <a:pt x="5687929" y="5299919"/>
                </a:lnTo>
                <a:lnTo>
                  <a:pt x="0" y="5299919"/>
                </a:lnTo>
                <a:lnTo>
                  <a:pt x="4515" y="3664140"/>
                </a:lnTo>
                <a:cubicBezTo>
                  <a:pt x="7845" y="2557203"/>
                  <a:pt x="11174" y="1450266"/>
                  <a:pt x="11174" y="356651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E6C2D2-A1C6-4B2C-9F9F-7FB87DB1B0BC}"/>
              </a:ext>
            </a:extLst>
          </p:cNvPr>
          <p:cNvSpPr txBox="1"/>
          <p:nvPr/>
        </p:nvSpPr>
        <p:spPr>
          <a:xfrm>
            <a:off x="1685013" y="2349025"/>
            <a:ext cx="653673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accent1"/>
                </a:solidFill>
              </a:rPr>
              <a:t>+ 40% </a:t>
            </a:r>
            <a:r>
              <a:rPr lang="en-ZA" sz="2400" b="1" dirty="0">
                <a:solidFill>
                  <a:schemeClr val="accent2"/>
                </a:solidFill>
              </a:rPr>
              <a:t>of new merchants </a:t>
            </a:r>
            <a:endParaRPr lang="en-ZA" sz="2400" b="1" dirty="0">
              <a:solidFill>
                <a:schemeClr val="accent2"/>
              </a:solidFill>
              <a:cs typeface="Rakuten Sans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600" b="1" dirty="0">
              <a:solidFill>
                <a:schemeClr val="accent1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AE058A6-D48D-4FF4-B1FE-405D32D519A0}"/>
              </a:ext>
            </a:extLst>
          </p:cNvPr>
          <p:cNvGrpSpPr/>
          <p:nvPr/>
        </p:nvGrpSpPr>
        <p:grpSpPr>
          <a:xfrm>
            <a:off x="1618458" y="5672903"/>
            <a:ext cx="4317363" cy="1169551"/>
            <a:chOff x="719421" y="4111572"/>
            <a:chExt cx="4681856" cy="1169551"/>
          </a:xfrm>
        </p:grpSpPr>
        <p:sp>
          <p:nvSpPr>
            <p:cNvPr id="40" name="TextBox 13">
              <a:extLst>
                <a:ext uri="{FF2B5EF4-FFF2-40B4-BE49-F238E27FC236}">
                  <a16:creationId xmlns:a16="http://schemas.microsoft.com/office/drawing/2014/main" id="{8EB240D8-2910-4055-B2C0-34D453A10D0A}"/>
                </a:ext>
              </a:extLst>
            </p:cNvPr>
            <p:cNvSpPr txBox="1"/>
            <p:nvPr/>
          </p:nvSpPr>
          <p:spPr>
            <a:xfrm>
              <a:off x="719421" y="4111572"/>
              <a:ext cx="4681856" cy="116955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chemeClr val="accent1"/>
                  </a:solidFill>
                  <a:cs typeface="Rakuten Sans"/>
                </a:rPr>
                <a:t>Positive impact on physical stores sales: </a:t>
              </a:r>
              <a:r>
                <a:rPr lang="fr-FR" sz="2400" b="1" dirty="0">
                  <a:solidFill>
                    <a:schemeClr val="accent1"/>
                  </a:solidFill>
                  <a:ea typeface="+mn-lt"/>
                  <a:cs typeface="+mn-lt"/>
                </a:rPr>
                <a:t>70</a:t>
              </a:r>
              <a:r>
                <a:rPr lang="fr-FR" sz="2400" b="1" dirty="0">
                  <a:solidFill>
                    <a:schemeClr val="accent1"/>
                  </a:solidFill>
                </a:rPr>
                <a:t>% </a:t>
              </a:r>
              <a:r>
                <a:rPr lang="en-ZA" sz="1200" dirty="0">
                  <a:solidFill>
                    <a:srgbClr val="000000"/>
                  </a:solidFill>
                </a:rPr>
                <a:t>of consumers are buying additional products when collecting a click and collect order </a:t>
              </a:r>
              <a:endParaRPr lang="en-ZA" sz="1200" dirty="0">
                <a:cs typeface="Rakuten Sans"/>
              </a:endParaRPr>
            </a:p>
            <a:p>
              <a:pPr>
                <a:defRPr/>
              </a:pPr>
              <a:endParaRPr lang="fr-FR" sz="2000" b="1" dirty="0">
                <a:solidFill>
                  <a:schemeClr val="accent1"/>
                </a:solidFill>
                <a:cs typeface="Rakuten Sans"/>
              </a:endParaRPr>
            </a:p>
          </p:txBody>
        </p:sp>
        <p:sp>
          <p:nvSpPr>
            <p:cNvPr id="41" name="TextBox 14">
              <a:extLst>
                <a:ext uri="{FF2B5EF4-FFF2-40B4-BE49-F238E27FC236}">
                  <a16:creationId xmlns:a16="http://schemas.microsoft.com/office/drawing/2014/main" id="{22632DE3-D90B-4B15-BB7A-07D59CC6C4C1}"/>
                </a:ext>
              </a:extLst>
            </p:cNvPr>
            <p:cNvSpPr txBox="1"/>
            <p:nvPr/>
          </p:nvSpPr>
          <p:spPr>
            <a:xfrm>
              <a:off x="2695978" y="4370044"/>
              <a:ext cx="1938287" cy="1947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endParaRPr lang="fr-FR" sz="1200" dirty="0">
                <a:latin typeface="Rakuten Sans"/>
                <a:cs typeface="Rakuten San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AE70CAAB-45CA-48FE-99D2-D093318E8D8D}"/>
              </a:ext>
            </a:extLst>
          </p:cNvPr>
          <p:cNvGrpSpPr/>
          <p:nvPr/>
        </p:nvGrpSpPr>
        <p:grpSpPr>
          <a:xfrm>
            <a:off x="1685013" y="3100797"/>
            <a:ext cx="3157011" cy="430887"/>
            <a:chOff x="1531275" y="2346207"/>
            <a:chExt cx="3157011" cy="430887"/>
          </a:xfrm>
        </p:grpSpPr>
        <p:sp>
          <p:nvSpPr>
            <p:cNvPr id="24" name="TextBox 13">
              <a:extLst>
                <a:ext uri="{FF2B5EF4-FFF2-40B4-BE49-F238E27FC236}">
                  <a16:creationId xmlns:a16="http://schemas.microsoft.com/office/drawing/2014/main" id="{347F769B-9EAA-4021-BC7B-B23BFBCA93A5}"/>
                </a:ext>
              </a:extLst>
            </p:cNvPr>
            <p:cNvSpPr txBox="1"/>
            <p:nvPr/>
          </p:nvSpPr>
          <p:spPr>
            <a:xfrm>
              <a:off x="1531275" y="2346207"/>
              <a:ext cx="1265383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b="1" dirty="0">
                  <a:solidFill>
                    <a:schemeClr val="accent1"/>
                  </a:solidFill>
                  <a:cs typeface="Rakuten Sans"/>
                </a:rPr>
                <a:t>90%</a:t>
              </a:r>
            </a:p>
          </p:txBody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FD9E9EEB-C0EA-46C0-8071-5B5D5C762273}"/>
                </a:ext>
              </a:extLst>
            </p:cNvPr>
            <p:cNvSpPr txBox="1"/>
            <p:nvPr/>
          </p:nvSpPr>
          <p:spPr>
            <a:xfrm>
              <a:off x="2388248" y="2515888"/>
              <a:ext cx="2300038" cy="19479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en-ZA" sz="1200" dirty="0">
                  <a:solidFill>
                    <a:srgbClr val="000000"/>
                  </a:solidFill>
                  <a:latin typeface="Rakuten Sans"/>
                </a:rPr>
                <a:t>are SMEs</a:t>
              </a:r>
              <a:endParaRPr lang="en-US" dirty="0"/>
            </a:p>
          </p:txBody>
        </p:sp>
      </p:grp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4CFC60B4-2DB4-48E8-9037-1B2A711B93AA}"/>
              </a:ext>
            </a:extLst>
          </p:cNvPr>
          <p:cNvSpPr>
            <a:spLocks noChangeAspect="1"/>
          </p:cNvSpPr>
          <p:nvPr/>
        </p:nvSpPr>
        <p:spPr>
          <a:xfrm>
            <a:off x="6192000" y="1770130"/>
            <a:ext cx="5802318" cy="5087869"/>
          </a:xfrm>
          <a:custGeom>
            <a:avLst/>
            <a:gdLst>
              <a:gd name="connsiteX0" fmla="*/ 5802318 w 5802318"/>
              <a:gd name="connsiteY0" fmla="*/ 0 h 5087869"/>
              <a:gd name="connsiteX1" fmla="*/ 5797280 w 5802318"/>
              <a:gd name="connsiteY1" fmla="*/ 5087869 h 5087869"/>
              <a:gd name="connsiteX2" fmla="*/ 0 w 5802318"/>
              <a:gd name="connsiteY2" fmla="*/ 5087869 h 5087869"/>
              <a:gd name="connsiteX3" fmla="*/ 0 w 5802318"/>
              <a:gd name="connsiteY3" fmla="*/ 348529 h 508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318" h="5087869">
                <a:moveTo>
                  <a:pt x="5802318" y="0"/>
                </a:moveTo>
                <a:lnTo>
                  <a:pt x="5797280" y="5087869"/>
                </a:lnTo>
                <a:lnTo>
                  <a:pt x="0" y="5087869"/>
                </a:lnTo>
                <a:lnTo>
                  <a:pt x="0" y="348529"/>
                </a:lnTo>
                <a:close/>
              </a:path>
            </a:pathLst>
          </a:custGeom>
          <a:blipFill>
            <a:blip r:embed="rId3"/>
            <a:srcRect/>
            <a:stretch>
              <a:fillRect l="-2782" t="-12340" r="2782" b="-12340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09F41861-B51A-4275-8914-45FB59B86784}"/>
              </a:ext>
            </a:extLst>
          </p:cNvPr>
          <p:cNvCxnSpPr/>
          <p:nvPr/>
        </p:nvCxnSpPr>
        <p:spPr>
          <a:xfrm>
            <a:off x="1001984" y="4721206"/>
            <a:ext cx="4862189" cy="0"/>
          </a:xfrm>
          <a:prstGeom prst="line">
            <a:avLst/>
          </a:prstGeom>
          <a:ln cap="rnd">
            <a:gradFill>
              <a:gsLst>
                <a:gs pos="35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3">
            <a:extLst>
              <a:ext uri="{FF2B5EF4-FFF2-40B4-BE49-F238E27FC236}">
                <a16:creationId xmlns:a16="http://schemas.microsoft.com/office/drawing/2014/main" id="{A78278AB-7007-4CF6-AE47-A992B1A8C7E6}"/>
              </a:ext>
            </a:extLst>
          </p:cNvPr>
          <p:cNvSpPr txBox="1"/>
          <p:nvPr/>
        </p:nvSpPr>
        <p:spPr>
          <a:xfrm>
            <a:off x="1685013" y="3730222"/>
            <a:ext cx="1265383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chemeClr val="accent1"/>
                </a:solidFill>
                <a:cs typeface="Rakuten Sans"/>
              </a:rPr>
              <a:t>+ 20%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0FE70EBA-460C-4893-AC68-71E4FC54D042}"/>
              </a:ext>
            </a:extLst>
          </p:cNvPr>
          <p:cNvSpPr txBox="1"/>
          <p:nvPr/>
        </p:nvSpPr>
        <p:spPr>
          <a:xfrm>
            <a:off x="2752500" y="3903893"/>
            <a:ext cx="3644604" cy="1947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ZA" sz="1200" dirty="0">
                <a:solidFill>
                  <a:srgbClr val="000000"/>
                </a:solidFill>
                <a:latin typeface="Rakuten Sans"/>
              </a:rPr>
              <a:t>of revenue growth generated by online sales </a:t>
            </a:r>
            <a:endParaRPr lang="en-ZA" sz="1200" dirty="0">
              <a:cs typeface="Rakuten Sans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0F7268A-B842-48CB-8C9E-A9A14A3B9E1C}"/>
              </a:ext>
            </a:extLst>
          </p:cNvPr>
          <p:cNvCxnSpPr/>
          <p:nvPr/>
        </p:nvCxnSpPr>
        <p:spPr>
          <a:xfrm>
            <a:off x="1259061" y="2585517"/>
            <a:ext cx="0" cy="187200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23BFA02D-D9B5-4B3B-A3D9-065651D29A3B}"/>
              </a:ext>
            </a:extLst>
          </p:cNvPr>
          <p:cNvCxnSpPr>
            <a:cxnSpLocks/>
          </p:cNvCxnSpPr>
          <p:nvPr/>
        </p:nvCxnSpPr>
        <p:spPr>
          <a:xfrm flipH="1">
            <a:off x="1259061" y="2582314"/>
            <a:ext cx="298812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181795A1-E5FF-4A64-86CB-2CCDF831222F}"/>
              </a:ext>
            </a:extLst>
          </p:cNvPr>
          <p:cNvCxnSpPr>
            <a:cxnSpLocks/>
          </p:cNvCxnSpPr>
          <p:nvPr/>
        </p:nvCxnSpPr>
        <p:spPr>
          <a:xfrm flipH="1">
            <a:off x="1259053" y="3940058"/>
            <a:ext cx="216000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794A50B-5892-451A-8DAC-532A36949E08}"/>
              </a:ext>
            </a:extLst>
          </p:cNvPr>
          <p:cNvCxnSpPr>
            <a:cxnSpLocks/>
          </p:cNvCxnSpPr>
          <p:nvPr/>
        </p:nvCxnSpPr>
        <p:spPr>
          <a:xfrm flipH="1">
            <a:off x="1259048" y="3316602"/>
            <a:ext cx="216000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CF010708-88FD-44CE-8D9D-D6875CEEED3C}"/>
              </a:ext>
            </a:extLst>
          </p:cNvPr>
          <p:cNvSpPr/>
          <p:nvPr/>
        </p:nvSpPr>
        <p:spPr>
          <a:xfrm>
            <a:off x="1469027" y="3280240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062783F-3507-4CDF-96BE-71419D7B23F2}"/>
              </a:ext>
            </a:extLst>
          </p:cNvPr>
          <p:cNvSpPr/>
          <p:nvPr/>
        </p:nvSpPr>
        <p:spPr>
          <a:xfrm>
            <a:off x="1469027" y="3903893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05790D9-477A-4598-8AEC-181E6E55E3C7}"/>
              </a:ext>
            </a:extLst>
          </p:cNvPr>
          <p:cNvCxnSpPr/>
          <p:nvPr/>
        </p:nvCxnSpPr>
        <p:spPr>
          <a:xfrm>
            <a:off x="1223061" y="5105492"/>
            <a:ext cx="0" cy="140400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AC9673F6-9F78-427B-98EB-997737FA9560}"/>
              </a:ext>
            </a:extLst>
          </p:cNvPr>
          <p:cNvCxnSpPr>
            <a:cxnSpLocks/>
          </p:cNvCxnSpPr>
          <p:nvPr/>
        </p:nvCxnSpPr>
        <p:spPr>
          <a:xfrm flipH="1">
            <a:off x="1223061" y="5102289"/>
            <a:ext cx="298812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10C93F0C-B91D-43DA-8BFB-BCF3CEF37E64}"/>
              </a:ext>
            </a:extLst>
          </p:cNvPr>
          <p:cNvCxnSpPr>
            <a:cxnSpLocks/>
          </p:cNvCxnSpPr>
          <p:nvPr/>
        </p:nvCxnSpPr>
        <p:spPr>
          <a:xfrm flipH="1">
            <a:off x="1223048" y="5836577"/>
            <a:ext cx="216000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16115233-A521-4F22-952F-32439EB60795}"/>
              </a:ext>
            </a:extLst>
          </p:cNvPr>
          <p:cNvSpPr/>
          <p:nvPr/>
        </p:nvSpPr>
        <p:spPr>
          <a:xfrm>
            <a:off x="1433027" y="5800215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21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BB91A47-2549-4BCF-8757-0F72241A09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Leveraging technology to drive </a:t>
            </a:r>
          </a:p>
          <a:p>
            <a:r>
              <a:rPr lang="en-US" dirty="0"/>
              <a:t>disruptive innovations</a:t>
            </a:r>
          </a:p>
        </p:txBody>
      </p:sp>
      <p:sp>
        <p:nvSpPr>
          <p:cNvPr id="127" name="Rectangle : coins arrondis 126">
            <a:extLst>
              <a:ext uri="{FF2B5EF4-FFF2-40B4-BE49-F238E27FC236}">
                <a16:creationId xmlns:a16="http://schemas.microsoft.com/office/drawing/2014/main" id="{70007080-F52C-40FD-88BE-3F6507C4CF7D}"/>
              </a:ext>
            </a:extLst>
          </p:cNvPr>
          <p:cNvSpPr/>
          <p:nvPr/>
        </p:nvSpPr>
        <p:spPr>
          <a:xfrm>
            <a:off x="948378" y="4534276"/>
            <a:ext cx="4709393" cy="1944256"/>
          </a:xfrm>
          <a:prstGeom prst="roundRect">
            <a:avLst>
              <a:gd name="adj" fmla="val 0"/>
            </a:avLst>
          </a:prstGeom>
          <a:blipFill>
            <a:blip r:embed="rId2"/>
            <a:srcRect/>
            <a:stretch>
              <a:fillRect t="-36495" b="-24985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8" name="Forme libre : forme 127">
            <a:extLst>
              <a:ext uri="{FF2B5EF4-FFF2-40B4-BE49-F238E27FC236}">
                <a16:creationId xmlns:a16="http://schemas.microsoft.com/office/drawing/2014/main" id="{8D620490-4E9E-4C8C-86E7-3872A8E163EB}"/>
              </a:ext>
            </a:extLst>
          </p:cNvPr>
          <p:cNvSpPr/>
          <p:nvPr/>
        </p:nvSpPr>
        <p:spPr>
          <a:xfrm>
            <a:off x="6506083" y="1445741"/>
            <a:ext cx="5360714" cy="5412258"/>
          </a:xfrm>
          <a:custGeom>
            <a:avLst/>
            <a:gdLst>
              <a:gd name="connsiteX0" fmla="*/ 5692308 w 5692308"/>
              <a:gd name="connsiteY0" fmla="*/ 0 h 5299919"/>
              <a:gd name="connsiteX1" fmla="*/ 5687929 w 5692308"/>
              <a:gd name="connsiteY1" fmla="*/ 5299919 h 5299919"/>
              <a:gd name="connsiteX2" fmla="*/ 0 w 5692308"/>
              <a:gd name="connsiteY2" fmla="*/ 5299919 h 5299919"/>
              <a:gd name="connsiteX3" fmla="*/ 4515 w 5692308"/>
              <a:gd name="connsiteY3" fmla="*/ 3664140 h 5299919"/>
              <a:gd name="connsiteX4" fmla="*/ 11174 w 5692308"/>
              <a:gd name="connsiteY4" fmla="*/ 356651 h 529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2308" h="5299919">
                <a:moveTo>
                  <a:pt x="5692308" y="0"/>
                </a:moveTo>
                <a:lnTo>
                  <a:pt x="5687929" y="5299919"/>
                </a:lnTo>
                <a:lnTo>
                  <a:pt x="0" y="5299919"/>
                </a:lnTo>
                <a:lnTo>
                  <a:pt x="4515" y="3664140"/>
                </a:lnTo>
                <a:cubicBezTo>
                  <a:pt x="7845" y="2557203"/>
                  <a:pt x="11174" y="1450266"/>
                  <a:pt x="11174" y="356651"/>
                </a:cubicBezTo>
                <a:close/>
              </a:path>
            </a:pathLst>
          </a:cu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sp>
        <p:nvSpPr>
          <p:cNvPr id="129" name="Forme libre : forme 128">
            <a:extLst>
              <a:ext uri="{FF2B5EF4-FFF2-40B4-BE49-F238E27FC236}">
                <a16:creationId xmlns:a16="http://schemas.microsoft.com/office/drawing/2014/main" id="{A3BFAC7E-2F50-4092-9E41-B5A416329037}"/>
              </a:ext>
            </a:extLst>
          </p:cNvPr>
          <p:cNvSpPr/>
          <p:nvPr/>
        </p:nvSpPr>
        <p:spPr>
          <a:xfrm>
            <a:off x="6048607" y="1641759"/>
            <a:ext cx="5676666" cy="5216240"/>
          </a:xfrm>
          <a:custGeom>
            <a:avLst/>
            <a:gdLst>
              <a:gd name="connsiteX0" fmla="*/ 5802318 w 5802318"/>
              <a:gd name="connsiteY0" fmla="*/ 0 h 5087147"/>
              <a:gd name="connsiteX1" fmla="*/ 5798122 w 5802318"/>
              <a:gd name="connsiteY1" fmla="*/ 5087147 h 5087147"/>
              <a:gd name="connsiteX2" fmla="*/ 0 w 5802318"/>
              <a:gd name="connsiteY2" fmla="*/ 5087147 h 5087147"/>
              <a:gd name="connsiteX3" fmla="*/ 0 w 5802318"/>
              <a:gd name="connsiteY3" fmla="*/ 351763 h 508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2318" h="5087147">
                <a:moveTo>
                  <a:pt x="5802318" y="0"/>
                </a:moveTo>
                <a:lnTo>
                  <a:pt x="5798122" y="5087147"/>
                </a:lnTo>
                <a:lnTo>
                  <a:pt x="0" y="5087147"/>
                </a:lnTo>
                <a:lnTo>
                  <a:pt x="0" y="351763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13142" r="-13142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F81EFFE4-8F88-4C7D-87D6-384DA3F039BD}"/>
              </a:ext>
            </a:extLst>
          </p:cNvPr>
          <p:cNvSpPr/>
          <p:nvPr/>
        </p:nvSpPr>
        <p:spPr>
          <a:xfrm rot="10800000">
            <a:off x="6039308" y="2693773"/>
            <a:ext cx="5676665" cy="4164225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kuten Sans"/>
              <a:ea typeface="+mn-ea"/>
              <a:cs typeface="+mn-cs"/>
            </a:endParaRPr>
          </a:p>
        </p:txBody>
      </p:sp>
      <p:sp>
        <p:nvSpPr>
          <p:cNvPr id="177" name="Espace réservé du texte 1">
            <a:extLst>
              <a:ext uri="{FF2B5EF4-FFF2-40B4-BE49-F238E27FC236}">
                <a16:creationId xmlns:a16="http://schemas.microsoft.com/office/drawing/2014/main" id="{D70291DF-25F8-46D5-8EEA-92983F646170}"/>
              </a:ext>
            </a:extLst>
          </p:cNvPr>
          <p:cNvSpPr txBox="1">
            <a:spLocks/>
          </p:cNvSpPr>
          <p:nvPr/>
        </p:nvSpPr>
        <p:spPr>
          <a:xfrm>
            <a:off x="9186440" y="4666223"/>
            <a:ext cx="1968937" cy="1222066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accent1"/>
                </a:solidFill>
                <a:latin typeface="Rakuten Sans" panose="020B060402020202020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4400" b="1" dirty="0">
                <a:solidFill>
                  <a:schemeClr val="bg1"/>
                </a:solidFill>
              </a:rPr>
              <a:t>The 5G </a:t>
            </a:r>
          </a:p>
          <a:p>
            <a:pPr>
              <a:spcBef>
                <a:spcPts val="0"/>
              </a:spcBef>
            </a:pPr>
            <a:r>
              <a:rPr lang="fr-FR" sz="4400" b="1" dirty="0">
                <a:solidFill>
                  <a:schemeClr val="bg1"/>
                </a:solidFill>
              </a:rPr>
              <a:t>Society</a:t>
            </a:r>
          </a:p>
        </p:txBody>
      </p:sp>
      <p:sp>
        <p:nvSpPr>
          <p:cNvPr id="179" name="Rectangle : coins arrondis 178">
            <a:extLst>
              <a:ext uri="{FF2B5EF4-FFF2-40B4-BE49-F238E27FC236}">
                <a16:creationId xmlns:a16="http://schemas.microsoft.com/office/drawing/2014/main" id="{CCC70DB7-86B8-4FB9-A5D1-7211E350B505}"/>
              </a:ext>
            </a:extLst>
          </p:cNvPr>
          <p:cNvSpPr/>
          <p:nvPr/>
        </p:nvSpPr>
        <p:spPr>
          <a:xfrm rot="10800000">
            <a:off x="939082" y="4921469"/>
            <a:ext cx="4709393" cy="194425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Rakuten Sans"/>
            </a:endParaRPr>
          </a:p>
        </p:txBody>
      </p:sp>
      <p:sp>
        <p:nvSpPr>
          <p:cNvPr id="181" name="三角形">
            <a:extLst>
              <a:ext uri="{FF2B5EF4-FFF2-40B4-BE49-F238E27FC236}">
                <a16:creationId xmlns:a16="http://schemas.microsoft.com/office/drawing/2014/main" id="{D4A01F6F-38DE-4B7B-B573-43EDA7C14069}"/>
              </a:ext>
            </a:extLst>
          </p:cNvPr>
          <p:cNvSpPr/>
          <p:nvPr/>
        </p:nvSpPr>
        <p:spPr>
          <a:xfrm>
            <a:off x="9305731" y="5996523"/>
            <a:ext cx="1609928" cy="118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1731" y="2160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>
                <a:latin typeface="Helvetica"/>
                <a:ea typeface="Helvetica"/>
                <a:cs typeface="Helvetica"/>
                <a:sym typeface="Helvetica"/>
              </a:defRPr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UI" panose="020B0502030000000004" pitchFamily="34" charset="0"/>
              <a:cs typeface="Helvetica"/>
              <a:sym typeface="Helvetica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3B6FBC8-8628-4286-A40D-14D671E239A1}"/>
              </a:ext>
            </a:extLst>
          </p:cNvPr>
          <p:cNvSpPr>
            <a:spLocks noChangeAspect="1"/>
          </p:cNvSpPr>
          <p:nvPr/>
        </p:nvSpPr>
        <p:spPr>
          <a:xfrm>
            <a:off x="939083" y="2067783"/>
            <a:ext cx="4718689" cy="2066943"/>
          </a:xfrm>
          <a:prstGeom prst="roundRect">
            <a:avLst>
              <a:gd name="adj" fmla="val 0"/>
            </a:avLst>
          </a:prstGeom>
          <a:blipFill>
            <a:blip r:embed="rId4"/>
            <a:srcRect/>
            <a:stretch>
              <a:fillRect l="-3" t="-47554" r="-6099" b="-1392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3011C96-B964-41F7-9203-253EB9423565}"/>
              </a:ext>
            </a:extLst>
          </p:cNvPr>
          <p:cNvSpPr/>
          <p:nvPr/>
        </p:nvSpPr>
        <p:spPr>
          <a:xfrm rot="10800000">
            <a:off x="929782" y="2190470"/>
            <a:ext cx="4727989" cy="194425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>
                  <a:alpha val="85000"/>
                </a:schemeClr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Rakut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897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01442"/>
      </a:accent2>
      <a:accent3>
        <a:srgbClr val="F84C47"/>
      </a:accent3>
      <a:accent4>
        <a:srgbClr val="283374"/>
      </a:accent4>
      <a:accent5>
        <a:srgbClr val="D0CECE"/>
      </a:accent5>
      <a:accent6>
        <a:srgbClr val="FFFFFF"/>
      </a:accent6>
      <a:hlink>
        <a:srgbClr val="FFFFFF"/>
      </a:hlink>
      <a:folHlink>
        <a:srgbClr val="FFFFFF"/>
      </a:folHlink>
    </a:clrScheme>
    <a:fontScheme name="Personnalisé 8">
      <a:majorFont>
        <a:latin typeface="Rakuten Sans bold"/>
        <a:ea typeface=""/>
        <a:cs typeface=""/>
      </a:majorFont>
      <a:minorFont>
        <a:latin typeface="Rakut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AA2A118097E44EA3864B38DB866B94" ma:contentTypeVersion="12" ma:contentTypeDescription="Create a new document." ma:contentTypeScope="" ma:versionID="6e1ceb9c346901e6e7a78941dde76b97">
  <xsd:schema xmlns:xsd="http://www.w3.org/2001/XMLSchema" xmlns:xs="http://www.w3.org/2001/XMLSchema" xmlns:p="http://schemas.microsoft.com/office/2006/metadata/properties" xmlns:ns2="66cca7d6-74e9-44f8-9f57-e01e771f1354" xmlns:ns3="68f09df6-5170-472b-b54c-979f2dd784ce" targetNamespace="http://schemas.microsoft.com/office/2006/metadata/properties" ma:root="true" ma:fieldsID="e04bbf0ff1b2eb295536164b9320c060" ns2:_="" ns3:_="">
    <xsd:import namespace="66cca7d6-74e9-44f8-9f57-e01e771f1354"/>
    <xsd:import namespace="68f09df6-5170-472b-b54c-979f2dd784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cca7d6-74e9-44f8-9f57-e01e771f13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f09df6-5170-472b-b54c-979f2dd784c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250056A-D5D7-441A-B829-01EF1DB0D16C}"/>
</file>

<file path=customXml/itemProps2.xml><?xml version="1.0" encoding="utf-8"?>
<ds:datastoreItem xmlns:ds="http://schemas.openxmlformats.org/officeDocument/2006/customXml" ds:itemID="{19B482EA-59C3-4157-8180-6B517E06B4A2}"/>
</file>

<file path=customXml/itemProps3.xml><?xml version="1.0" encoding="utf-8"?>
<ds:datastoreItem xmlns:ds="http://schemas.openxmlformats.org/officeDocument/2006/customXml" ds:itemID="{B5984A24-8814-411C-942B-E4EAF01659B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13983</TotalTime>
  <Words>577</Words>
  <Application>Microsoft Macintosh PowerPoint</Application>
  <PresentationFormat>Grand écran</PresentationFormat>
  <Paragraphs>118</Paragraphs>
  <Slides>11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Inter UI</vt:lpstr>
      <vt:lpstr>Calibri</vt:lpstr>
      <vt:lpstr>Rakuten Sans Bold</vt:lpstr>
      <vt:lpstr>Arial</vt:lpstr>
      <vt:lpstr>Rakuten Sans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Slidor</dc:title>
  <dc:creator>Slidor</dc:creator>
  <cp:lastModifiedBy>Bellec, Anne-Claire</cp:lastModifiedBy>
  <cp:revision>1447</cp:revision>
  <dcterms:created xsi:type="dcterms:W3CDTF">2017-09-20T10:18:21Z</dcterms:created>
  <dcterms:modified xsi:type="dcterms:W3CDTF">2021-03-17T11:44:45Z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0x0101003BAA2A118097E44EA3864B38DB866B94</vt:lpwstr>
  </property>
</Properties>
</file>